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handoutMasterIdLst>
    <p:handoutMasterId r:id="rId24"/>
  </p:handoutMasterIdLst>
  <p:sldIdLst>
    <p:sldId id="256" r:id="rId2"/>
    <p:sldId id="327" r:id="rId3"/>
    <p:sldId id="335" r:id="rId4"/>
    <p:sldId id="336" r:id="rId5"/>
    <p:sldId id="308" r:id="rId6"/>
    <p:sldId id="342" r:id="rId7"/>
    <p:sldId id="344" r:id="rId8"/>
    <p:sldId id="339" r:id="rId9"/>
    <p:sldId id="341" r:id="rId10"/>
    <p:sldId id="329" r:id="rId11"/>
    <p:sldId id="330" r:id="rId12"/>
    <p:sldId id="337" r:id="rId13"/>
    <p:sldId id="324" r:id="rId14"/>
    <p:sldId id="331" r:id="rId15"/>
    <p:sldId id="316" r:id="rId16"/>
    <p:sldId id="334" r:id="rId17"/>
    <p:sldId id="332" r:id="rId18"/>
    <p:sldId id="333" r:id="rId19"/>
    <p:sldId id="318" r:id="rId20"/>
    <p:sldId id="321" r:id="rId21"/>
    <p:sldId id="338" r:id="rId22"/>
  </p:sldIdLst>
  <p:sldSz cx="9144000" cy="6858000" type="screen4x3"/>
  <p:notesSz cx="6797675" cy="9928225"/>
  <p:defaultTextStyle>
    <a:defPPr>
      <a:defRPr lang="bg-BG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88" autoAdjust="0"/>
    <p:restoredTop sz="89367" autoAdjust="0"/>
  </p:normalViewPr>
  <p:slideViewPr>
    <p:cSldViewPr>
      <p:cViewPr>
        <p:scale>
          <a:sx n="30" d="100"/>
          <a:sy n="30" d="100"/>
        </p:scale>
        <p:origin x="-1506" y="-4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967"/>
          </a:xfrm>
          <a:prstGeom prst="rect">
            <a:avLst/>
          </a:prstGeom>
        </p:spPr>
        <p:txBody>
          <a:bodyPr vert="horz" lIns="91424" tIns="45711" rIns="91424" bIns="4571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24" tIns="45711" rIns="91424" bIns="4571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F30701D-32D7-4CA8-8461-AF9B18B66F1F}" type="datetimeFigureOut">
              <a:rPr lang="bg-BG"/>
              <a:pPr>
                <a:defRPr/>
              </a:pPr>
              <a:t>30.1.2015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9671"/>
            <a:ext cx="2946400" cy="496966"/>
          </a:xfrm>
          <a:prstGeom prst="rect">
            <a:avLst/>
          </a:prstGeom>
        </p:spPr>
        <p:txBody>
          <a:bodyPr vert="horz" lIns="91424" tIns="45711" rIns="91424" bIns="4571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24" tIns="45711" rIns="91424" bIns="4571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0E6DAA4-E074-4E97-916B-8298D8141FF7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942385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967"/>
          </a:xfrm>
          <a:prstGeom prst="rect">
            <a:avLst/>
          </a:prstGeom>
        </p:spPr>
        <p:txBody>
          <a:bodyPr vert="horz" lIns="91424" tIns="45711" rIns="91424" bIns="4571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24" tIns="45711" rIns="91424" bIns="4571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B735824-3D2D-44F2-B9FD-0A9DB3C3D05A}" type="datetimeFigureOut">
              <a:rPr lang="bg-BG"/>
              <a:pPr>
                <a:defRPr/>
              </a:pPr>
              <a:t>30.1.2015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1" rIns="91424" bIns="45711" rtlCol="0" anchor="ctr"/>
          <a:lstStyle/>
          <a:p>
            <a:pPr lvl="0"/>
            <a:endParaRPr lang="bg-BG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1" y="4715630"/>
            <a:ext cx="5438775" cy="4467939"/>
          </a:xfrm>
          <a:prstGeom prst="rect">
            <a:avLst/>
          </a:prstGeom>
        </p:spPr>
        <p:txBody>
          <a:bodyPr vert="horz" lIns="91424" tIns="45711" rIns="91424" bIns="45711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bg-BG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9671"/>
            <a:ext cx="2946400" cy="496966"/>
          </a:xfrm>
          <a:prstGeom prst="rect">
            <a:avLst/>
          </a:prstGeom>
        </p:spPr>
        <p:txBody>
          <a:bodyPr vert="horz" lIns="91424" tIns="45711" rIns="91424" bIns="4571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24" tIns="45711" rIns="91424" bIns="4571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12DA22F-7014-4AB7-AC2B-80AC93B98208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412341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dirty="0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0CC761C-E2FA-4753-A62B-6FFF1CDC27DF}" type="slidenum">
              <a:rPr lang="bg-BG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bg-BG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7823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defRPr/>
            </a:pPr>
            <a:endParaRPr lang="bg-BG" noProof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64" name="Slide Number Placeholder 3"/>
          <p:cNvSpPr txBox="1">
            <a:spLocks noGrp="1"/>
          </p:cNvSpPr>
          <p:nvPr/>
        </p:nvSpPr>
        <p:spPr bwMode="auto">
          <a:xfrm>
            <a:off x="3849688" y="9429671"/>
            <a:ext cx="2946400" cy="49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1" rIns="91424" bIns="45711" anchor="b"/>
          <a:lstStyle/>
          <a:p>
            <a:pPr algn="r"/>
            <a:fld id="{BCD469EE-D114-425E-BC13-6D091766E0F6}" type="slidenum">
              <a:rPr lang="bg-BG" sz="1200">
                <a:latin typeface="Calibri" pitchFamily="34" charset="0"/>
              </a:rPr>
              <a:pPr algn="r"/>
              <a:t>10</a:t>
            </a:fld>
            <a:endParaRPr lang="bg-BG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0956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defRPr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12" name="Slide Number Placeholder 3"/>
          <p:cNvSpPr txBox="1">
            <a:spLocks noGrp="1"/>
          </p:cNvSpPr>
          <p:nvPr/>
        </p:nvSpPr>
        <p:spPr bwMode="auto">
          <a:xfrm>
            <a:off x="3849688" y="9429671"/>
            <a:ext cx="2946400" cy="49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1" rIns="91424" bIns="45711" anchor="b"/>
          <a:lstStyle/>
          <a:p>
            <a:pPr algn="r"/>
            <a:fld id="{1E8C090C-CB5A-4E3C-A38B-B55A5EF45F62}" type="slidenum">
              <a:rPr lang="bg-BG" sz="1200">
                <a:latin typeface="Calibri" pitchFamily="34" charset="0"/>
              </a:rPr>
              <a:pPr algn="r"/>
              <a:t>11</a:t>
            </a:fld>
            <a:endParaRPr lang="bg-BG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2233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defRPr/>
            </a:pPr>
            <a:endParaRPr lang="bg-BG" noProof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64" name="Slide Number Placeholder 3"/>
          <p:cNvSpPr txBox="1">
            <a:spLocks noGrp="1"/>
          </p:cNvSpPr>
          <p:nvPr/>
        </p:nvSpPr>
        <p:spPr bwMode="auto">
          <a:xfrm>
            <a:off x="3849688" y="9429671"/>
            <a:ext cx="2946400" cy="49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1" rIns="91424" bIns="45711" anchor="b"/>
          <a:lstStyle/>
          <a:p>
            <a:pPr algn="r"/>
            <a:fld id="{BCD469EE-D114-425E-BC13-6D091766E0F6}" type="slidenum">
              <a:rPr lang="bg-BG" sz="1200">
                <a:latin typeface="Calibri" pitchFamily="34" charset="0"/>
              </a:rPr>
              <a:pPr algn="r"/>
              <a:t>12</a:t>
            </a:fld>
            <a:endParaRPr lang="bg-BG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8635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defRPr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DB28BBF-6836-4E54-8BB7-E831FD8F08AD}" type="slidenum">
              <a:rPr lang="bg-BG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bg-BG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4612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defRPr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60" name="Slide Number Placeholder 3"/>
          <p:cNvSpPr txBox="1">
            <a:spLocks noGrp="1"/>
          </p:cNvSpPr>
          <p:nvPr/>
        </p:nvSpPr>
        <p:spPr bwMode="auto">
          <a:xfrm>
            <a:off x="3849688" y="9429671"/>
            <a:ext cx="2946400" cy="49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1" rIns="91424" bIns="45711" anchor="b"/>
          <a:lstStyle/>
          <a:p>
            <a:pPr algn="r"/>
            <a:fld id="{9F828918-9B0B-467C-BDBD-164AB78A3358}" type="slidenum">
              <a:rPr lang="bg-BG" sz="1200">
                <a:latin typeface="Calibri" pitchFamily="34" charset="0"/>
              </a:rPr>
              <a:pPr algn="r"/>
              <a:t>14</a:t>
            </a:fld>
            <a:endParaRPr lang="bg-BG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0067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defRPr/>
            </a:pPr>
            <a:endParaRPr lang="bg-BG" dirty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51601E9-B74C-4DF9-94C2-8617855C3CAA}" type="slidenum">
              <a:rPr lang="bg-BG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bg-BG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9936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defRPr/>
            </a:pPr>
            <a:endParaRPr lang="bg-BG" dirty="0"/>
          </a:p>
        </p:txBody>
      </p:sp>
      <p:sp>
        <p:nvSpPr>
          <p:cNvPr id="51204" name="Slide Number Placeholder 3"/>
          <p:cNvSpPr txBox="1">
            <a:spLocks noGrp="1"/>
          </p:cNvSpPr>
          <p:nvPr/>
        </p:nvSpPr>
        <p:spPr bwMode="auto">
          <a:xfrm>
            <a:off x="3849688" y="9429671"/>
            <a:ext cx="2946400" cy="49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1" rIns="91424" bIns="45711" anchor="b"/>
          <a:lstStyle/>
          <a:p>
            <a:pPr algn="r"/>
            <a:fld id="{29D09405-5D01-4396-B955-1046B9639DBF}" type="slidenum">
              <a:rPr lang="bg-BG" sz="1200">
                <a:latin typeface="Calibri" pitchFamily="34" charset="0"/>
              </a:rPr>
              <a:pPr algn="r"/>
              <a:t>16</a:t>
            </a:fld>
            <a:endParaRPr lang="bg-BG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3526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defRPr/>
            </a:pPr>
            <a:endParaRPr lang="bg-BG" dirty="0"/>
          </a:p>
        </p:txBody>
      </p:sp>
      <p:sp>
        <p:nvSpPr>
          <p:cNvPr id="47108" name="Slide Number Placeholder 3"/>
          <p:cNvSpPr txBox="1">
            <a:spLocks noGrp="1"/>
          </p:cNvSpPr>
          <p:nvPr/>
        </p:nvSpPr>
        <p:spPr bwMode="auto">
          <a:xfrm>
            <a:off x="3849688" y="9429671"/>
            <a:ext cx="2946400" cy="49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1" rIns="91424" bIns="45711" anchor="b"/>
          <a:lstStyle/>
          <a:p>
            <a:pPr algn="r"/>
            <a:fld id="{FD0D8480-8E7F-4ED7-905E-6B098580C78E}" type="slidenum">
              <a:rPr lang="bg-BG" sz="1200">
                <a:latin typeface="Calibri" pitchFamily="34" charset="0"/>
              </a:rPr>
              <a:pPr algn="r"/>
              <a:t>17</a:t>
            </a:fld>
            <a:endParaRPr lang="bg-BG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7279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defRPr/>
            </a:pPr>
            <a:endParaRPr lang="bg-BG" dirty="0"/>
          </a:p>
        </p:txBody>
      </p:sp>
      <p:sp>
        <p:nvSpPr>
          <p:cNvPr id="49156" name="Slide Number Placeholder 3"/>
          <p:cNvSpPr txBox="1">
            <a:spLocks noGrp="1"/>
          </p:cNvSpPr>
          <p:nvPr/>
        </p:nvSpPr>
        <p:spPr bwMode="auto">
          <a:xfrm>
            <a:off x="3849688" y="9429671"/>
            <a:ext cx="2946400" cy="49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1" rIns="91424" bIns="45711" anchor="b"/>
          <a:lstStyle/>
          <a:p>
            <a:pPr algn="r"/>
            <a:fld id="{D3E2562C-5351-41FC-8075-DF4CFBCD9DDE}" type="slidenum">
              <a:rPr lang="bg-BG" sz="1200">
                <a:latin typeface="Calibri" pitchFamily="34" charset="0"/>
              </a:rPr>
              <a:pPr algn="r"/>
              <a:t>18</a:t>
            </a:fld>
            <a:endParaRPr lang="bg-BG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9972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bg-BG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985B1B0-F80F-43BD-A04F-36050930354C}" type="slidenum">
              <a:rPr lang="bg-BG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bg-BG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815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Clr>
                <a:schemeClr val="bg1"/>
              </a:buClr>
              <a:buFont typeface="Arial" pitchFamily="34" charset="0"/>
              <a:buNone/>
            </a:pPr>
            <a:endParaRPr lang="bg-BG" sz="900" dirty="0">
              <a:solidFill>
                <a:srgbClr val="000000"/>
              </a:solidFill>
            </a:endParaRPr>
          </a:p>
        </p:txBody>
      </p:sp>
      <p:sp>
        <p:nvSpPr>
          <p:cNvPr id="36868" name="Slide Number Placeholder 3"/>
          <p:cNvSpPr txBox="1">
            <a:spLocks noGrp="1"/>
          </p:cNvSpPr>
          <p:nvPr/>
        </p:nvSpPr>
        <p:spPr bwMode="auto">
          <a:xfrm>
            <a:off x="3849688" y="9429671"/>
            <a:ext cx="2946400" cy="49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1" rIns="91424" bIns="45711" anchor="b"/>
          <a:lstStyle/>
          <a:p>
            <a:pPr algn="r"/>
            <a:fld id="{018B2614-49FB-4D73-BF73-37023E33DCC6}" type="slidenum">
              <a:rPr lang="bg-BG" sz="1200">
                <a:latin typeface="Calibri" pitchFamily="34" charset="0"/>
              </a:rPr>
              <a:pPr algn="r"/>
              <a:t>2</a:t>
            </a:fld>
            <a:endParaRPr lang="bg-BG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4348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CE90305-0D2B-4029-9327-979F013D192D}" type="slidenum">
              <a:rPr lang="bg-BG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bg-BG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8116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bg-BG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540A5C-F964-453D-BE3C-09A0E7D02135}" type="slidenum">
              <a:rPr lang="bg-BG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bg-BG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00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85725" indent="-285725">
              <a:buClr>
                <a:schemeClr val="bg1"/>
              </a:buClr>
            </a:pPr>
            <a:endParaRPr lang="bg-BG" sz="900" dirty="0">
              <a:solidFill>
                <a:srgbClr val="000000"/>
              </a:solidFill>
            </a:endParaRPr>
          </a:p>
        </p:txBody>
      </p:sp>
      <p:sp>
        <p:nvSpPr>
          <p:cNvPr id="36868" name="Slide Number Placeholder 3"/>
          <p:cNvSpPr txBox="1">
            <a:spLocks noGrp="1"/>
          </p:cNvSpPr>
          <p:nvPr/>
        </p:nvSpPr>
        <p:spPr bwMode="auto">
          <a:xfrm>
            <a:off x="3849688" y="9429671"/>
            <a:ext cx="2946400" cy="49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1" rIns="91424" bIns="45711" anchor="b"/>
          <a:lstStyle/>
          <a:p>
            <a:pPr algn="r"/>
            <a:fld id="{018B2614-49FB-4D73-BF73-37023E33DCC6}" type="slidenum">
              <a:rPr lang="bg-BG" sz="1200">
                <a:latin typeface="Calibri" pitchFamily="34" charset="0"/>
              </a:rPr>
              <a:pPr algn="r"/>
              <a:t>3</a:t>
            </a:fld>
            <a:endParaRPr lang="bg-BG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035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85725" indent="-285725">
              <a:buClr>
                <a:schemeClr val="bg1"/>
              </a:buClr>
            </a:pPr>
            <a:endParaRPr lang="bg-BG" sz="900" dirty="0">
              <a:solidFill>
                <a:srgbClr val="000000"/>
              </a:solidFill>
            </a:endParaRPr>
          </a:p>
        </p:txBody>
      </p:sp>
      <p:sp>
        <p:nvSpPr>
          <p:cNvPr id="36868" name="Slide Number Placeholder 3"/>
          <p:cNvSpPr txBox="1">
            <a:spLocks noGrp="1"/>
          </p:cNvSpPr>
          <p:nvPr/>
        </p:nvSpPr>
        <p:spPr bwMode="auto">
          <a:xfrm>
            <a:off x="3849688" y="9429671"/>
            <a:ext cx="2946400" cy="49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1" rIns="91424" bIns="45711" anchor="b"/>
          <a:lstStyle/>
          <a:p>
            <a:pPr algn="r"/>
            <a:fld id="{018B2614-49FB-4D73-BF73-37023E33DCC6}" type="slidenum">
              <a:rPr lang="bg-BG" sz="1200">
                <a:latin typeface="Calibri" pitchFamily="34" charset="0"/>
              </a:rPr>
              <a:pPr algn="r"/>
              <a:t>4</a:t>
            </a:fld>
            <a:endParaRPr lang="bg-BG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288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defRPr/>
            </a:pPr>
            <a:endParaRPr lang="bg-BG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9FB6267-A7A3-4D7B-8882-1056245A9F31}" type="slidenum">
              <a:rPr lang="bg-BG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bg-BG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273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D752E-AA8F-4ADE-B3DC-FFE42AAC2C62}" type="slidenum">
              <a:rPr lang="bg-BG" smtClean="0"/>
              <a:pPr/>
              <a:t>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994689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D752E-AA8F-4ADE-B3DC-FFE42AAC2C62}" type="slidenum">
              <a:rPr lang="bg-BG" smtClean="0"/>
              <a:pPr/>
              <a:t>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994689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D752E-AA8F-4ADE-B3DC-FFE42AAC2C62}" type="slidenum">
              <a:rPr lang="bg-BG" smtClean="0"/>
              <a:pPr/>
              <a:t>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994689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D752E-AA8F-4ADE-B3DC-FFE42AAC2C62}" type="slidenum">
              <a:rPr lang="bg-BG" smtClean="0"/>
              <a:pPr/>
              <a:t>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99468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0AB3A-1EE4-4202-B46A-0C83F48D0CC4}" type="datetime1">
              <a:rPr lang="bg-BG"/>
              <a:pPr>
                <a:defRPr/>
              </a:pPr>
              <a:t>30.1.2015 г.</a:t>
            </a:fld>
            <a:endParaRPr lang="bg-BG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D8D7B-FD4F-421D-92CF-FCB02C126495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78DEC-33DE-4492-817E-3C39EB5762BF}" type="datetime1">
              <a:rPr lang="bg-BG"/>
              <a:pPr>
                <a:defRPr/>
              </a:pPr>
              <a:t>30.1.2015 г.</a:t>
            </a:fld>
            <a:endParaRPr lang="bg-BG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547EB-16B3-4859-B6DD-3151430823DE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6202B-96B0-480E-AE7A-3B6463D86527}" type="datetime1">
              <a:rPr lang="bg-BG"/>
              <a:pPr>
                <a:defRPr/>
              </a:pPr>
              <a:t>30.1.2015 г.</a:t>
            </a:fld>
            <a:endParaRPr lang="bg-BG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28771-D6E4-4A48-BD9B-D7ECFBBC2673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4A461-D782-4179-A859-4AE5817377D4}" type="datetime1">
              <a:rPr lang="bg-BG"/>
              <a:pPr>
                <a:defRPr/>
              </a:pPr>
              <a:t>30.1.2015 г.</a:t>
            </a:fld>
            <a:endParaRPr lang="bg-BG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77FD4-C68D-4CCE-B104-0CDA327748CE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320AF-C040-4896-A26B-3281FD03E059}" type="datetime1">
              <a:rPr lang="bg-BG"/>
              <a:pPr>
                <a:defRPr/>
              </a:pPr>
              <a:t>30.1.2015 г.</a:t>
            </a:fld>
            <a:endParaRPr lang="bg-BG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39909-7AF6-4258-B867-CABAD113023D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D574A-AEAE-4F8E-8ADC-6FD8485AFFE5}" type="datetime1">
              <a:rPr lang="bg-BG"/>
              <a:pPr>
                <a:defRPr/>
              </a:pPr>
              <a:t>30.1.2015 г.</a:t>
            </a:fld>
            <a:endParaRPr lang="bg-BG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029EF-BC19-4B9F-9ACC-53BB0513C833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3B191-DB40-4611-B3B8-F6DF6215F440}" type="datetime1">
              <a:rPr lang="bg-BG"/>
              <a:pPr>
                <a:defRPr/>
              </a:pPr>
              <a:t>30.1.2015 г.</a:t>
            </a:fld>
            <a:endParaRPr lang="bg-BG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3E31C-14DA-4FAC-B6A8-51704C18E6B7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75F70-BAB6-4C79-8A10-3512F253973D}" type="datetime1">
              <a:rPr lang="bg-BG"/>
              <a:pPr>
                <a:defRPr/>
              </a:pPr>
              <a:t>30.1.2015 г.</a:t>
            </a:fld>
            <a:endParaRPr lang="bg-BG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91B6A-3376-4576-83AC-EB013D5CF439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0E2FD-3810-42E2-982B-3332B6D5AECB}" type="datetime1">
              <a:rPr lang="bg-BG"/>
              <a:pPr>
                <a:defRPr/>
              </a:pPr>
              <a:t>30.1.2015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1659C-B703-46BA-A742-6FE1211E91F7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173AE-8966-4C9C-9CF1-6AF7A4C53CF0}" type="datetime1">
              <a:rPr lang="bg-BG"/>
              <a:pPr>
                <a:defRPr/>
              </a:pPr>
              <a:t>30.1.2015 г.</a:t>
            </a:fld>
            <a:endParaRPr lang="bg-BG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CAC4D-5C65-482F-8279-9099361F82A6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9A664-0894-43D3-B6CF-960C4DCC5D10}" type="datetime1">
              <a:rPr lang="bg-BG"/>
              <a:pPr>
                <a:defRPr/>
              </a:pPr>
              <a:t>30.1.2015 г.</a:t>
            </a:fld>
            <a:endParaRPr lang="bg-BG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AB09C-B6EB-4AA0-94D2-443C6AFB8CF3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2AE0BF-ABA5-49B1-8845-9F8E2FD1A139}" type="datetime1">
              <a:rPr lang="bg-BG"/>
              <a:pPr>
                <a:defRPr/>
              </a:pPr>
              <a:t>30.1.2015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534506-599A-4989-91F7-081716C4A834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705" r:id="rId3"/>
    <p:sldLayoutId id="2147483704" r:id="rId4"/>
    <p:sldLayoutId id="2147483703" r:id="rId5"/>
    <p:sldLayoutId id="2147483702" r:id="rId6"/>
    <p:sldLayoutId id="2147483701" r:id="rId7"/>
    <p:sldLayoutId id="2147483700" r:id="rId8"/>
    <p:sldLayoutId id="2147483699" r:id="rId9"/>
    <p:sldLayoutId id="2147483698" r:id="rId10"/>
    <p:sldLayoutId id="2147483697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44625"/>
            <a:ext cx="8132440" cy="129614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1"/>
                </a:solidFill>
                <a:effectLst/>
                <a:cs typeface="Aharoni" panose="02010803020104030203" pitchFamily="2" charset="-79"/>
              </a:rPr>
              <a:t>	</a:t>
            </a:r>
            <a:r>
              <a:rPr lang="bg-BG" sz="240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cs typeface="Aharoni" panose="02010803020104030203" pitchFamily="2" charset="-79"/>
              </a:rPr>
              <a:t>Министерство НА </a:t>
            </a:r>
            <a:r>
              <a:rPr lang="bg-BG" sz="2400" dirty="0">
                <a:solidFill>
                  <a:schemeClr val="tx1"/>
                </a:solidFill>
                <a:effectLst/>
                <a:latin typeface="Arial Black" panose="020B0A04020102020204" pitchFamily="34" charset="0"/>
                <a:cs typeface="Aharoni" panose="02010803020104030203" pitchFamily="2" charset="-79"/>
              </a:rPr>
              <a:t>РЕГИОНАЛНОТО </a:t>
            </a:r>
            <a:r>
              <a:rPr lang="bg-BG" sz="240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cs typeface="Aharoni" panose="02010803020104030203" pitchFamily="2" charset="-79"/>
              </a:rPr>
              <a:t/>
            </a:r>
            <a:br>
              <a:rPr lang="bg-BG" sz="240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bg-BG" sz="2400" dirty="0">
                <a:solidFill>
                  <a:schemeClr val="tx1"/>
                </a:solidFill>
                <a:effectLst/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bg-BG" sz="240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cs typeface="Aharoni" panose="02010803020104030203" pitchFamily="2" charset="-79"/>
              </a:rPr>
              <a:t>        РАЗВИТИЕ </a:t>
            </a:r>
            <a:r>
              <a:rPr lang="bg-BG" sz="2400" dirty="0">
                <a:solidFill>
                  <a:schemeClr val="tx1"/>
                </a:solidFill>
                <a:effectLst/>
                <a:latin typeface="Arial Black" panose="020B0A04020102020204" pitchFamily="34" charset="0"/>
                <a:cs typeface="Aharoni" panose="02010803020104030203" pitchFamily="2" charset="-79"/>
              </a:rPr>
              <a:t>И БЛАГОУСТРОЙСТВОТО</a:t>
            </a:r>
            <a:br>
              <a:rPr lang="bg-BG" sz="2400" dirty="0">
                <a:solidFill>
                  <a:schemeClr val="tx1"/>
                </a:solidFill>
                <a:effectLst/>
                <a:latin typeface="Arial Black" panose="020B0A04020102020204" pitchFamily="34" charset="0"/>
                <a:cs typeface="Aharoni" panose="02010803020104030203" pitchFamily="2" charset="-79"/>
              </a:rPr>
            </a:br>
            <a:endParaRPr lang="bg-BG" sz="2400" dirty="0">
              <a:solidFill>
                <a:schemeClr val="tx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>
          <a:xfrm>
            <a:off x="250825" y="1557338"/>
            <a:ext cx="8569325" cy="4967287"/>
          </a:xfrm>
        </p:spPr>
        <p:txBody>
          <a:bodyPr/>
          <a:lstStyle/>
          <a:p>
            <a:endParaRPr lang="en-US" sz="4000" b="1" smtClean="0"/>
          </a:p>
          <a:p>
            <a:endParaRPr lang="en-US" sz="4000" b="1" smtClean="0"/>
          </a:p>
          <a:p>
            <a:r>
              <a:rPr lang="bg-BG" sz="4000" b="1" smtClean="0"/>
              <a:t>Национална програма за енергийна ефективност на многофамилни жилищни сгради</a:t>
            </a:r>
            <a:r>
              <a:rPr lang="en-GB" sz="4000" b="1" smtClean="0"/>
              <a:t> </a:t>
            </a:r>
          </a:p>
          <a:p>
            <a:endParaRPr lang="bg-BG" sz="4000" b="1" smtClean="0"/>
          </a:p>
          <a:p>
            <a:endParaRPr lang="bg-BG" sz="3000" b="1" smtClean="0"/>
          </a:p>
          <a:p>
            <a:endParaRPr lang="bg-BG" sz="3000" b="1" smtClean="0"/>
          </a:p>
          <a:p>
            <a:endParaRPr lang="bg-BG" sz="3000" b="1" smtClean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88913"/>
            <a:ext cx="10763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09F9FC-EFE3-4E46-992A-F48FCA601B2E}" type="slidenum">
              <a:rPr lang="bg-BG"/>
              <a:pPr>
                <a:defRPr/>
              </a:pPr>
              <a:t>1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39477" cy="764704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Допустимост на сградите</a:t>
            </a:r>
            <a:r>
              <a:rPr lang="en-US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(1)</a:t>
            </a:r>
            <a:endParaRPr lang="bg-BG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764704"/>
            <a:ext cx="9144000" cy="6093296"/>
          </a:xfrm>
          <a:solidFill>
            <a:schemeClr val="tx1">
              <a:lumMod val="95000"/>
            </a:schemeClr>
          </a:solidFill>
        </p:spPr>
        <p:txBody>
          <a:bodyPr>
            <a:noAutofit/>
          </a:bodyPr>
          <a:lstStyle/>
          <a:p>
            <a:pPr>
              <a:buClr>
                <a:schemeClr val="bg1"/>
              </a:buClr>
              <a:buSzPct val="100000"/>
              <a:buFont typeface="Wingdings" pitchFamily="2" charset="2"/>
              <a:buChar char="v"/>
            </a:pPr>
            <a:r>
              <a:rPr lang="bg-BG" b="1" dirty="0" smtClean="0">
                <a:solidFill>
                  <a:srgbClr val="000000"/>
                </a:solidFill>
              </a:rPr>
              <a:t>Критерии за допустимост на сградите</a:t>
            </a:r>
            <a:endParaRPr lang="en-US" b="1" dirty="0" smtClean="0">
              <a:solidFill>
                <a:srgbClr val="000000"/>
              </a:solidFill>
            </a:endParaRPr>
          </a:p>
          <a:p>
            <a:pPr lvl="1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sz="2800" dirty="0" smtClean="0">
                <a:solidFill>
                  <a:srgbClr val="000000"/>
                </a:solidFill>
              </a:rPr>
              <a:t>Допустими са всички </a:t>
            </a:r>
            <a:r>
              <a:rPr lang="bg-BG" sz="2800" dirty="0" err="1" smtClean="0">
                <a:solidFill>
                  <a:srgbClr val="000000"/>
                </a:solidFill>
              </a:rPr>
              <a:t>многофамилни</a:t>
            </a:r>
            <a:r>
              <a:rPr lang="bg-BG" sz="2800" dirty="0" smtClean="0">
                <a:solidFill>
                  <a:srgbClr val="000000"/>
                </a:solidFill>
              </a:rPr>
              <a:t> жилищни сгради, строени по индустриален способ: </a:t>
            </a:r>
          </a:p>
          <a:p>
            <a:pPr marL="1636712" lvl="3" indent="-45720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bg-BG" sz="2800" dirty="0" err="1" smtClean="0">
                <a:solidFill>
                  <a:srgbClr val="000000"/>
                </a:solidFill>
              </a:rPr>
              <a:t>ЕПЖС</a:t>
            </a:r>
            <a:r>
              <a:rPr lang="bg-BG" sz="2800" dirty="0" smtClean="0">
                <a:solidFill>
                  <a:srgbClr val="000000"/>
                </a:solidFill>
              </a:rPr>
              <a:t> (едропанелно жилищно строителство),</a:t>
            </a:r>
          </a:p>
          <a:p>
            <a:pPr marL="1636712" lvl="3" indent="-45720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bg-BG" sz="2800" dirty="0" err="1" smtClean="0">
                <a:solidFill>
                  <a:srgbClr val="000000"/>
                </a:solidFill>
              </a:rPr>
              <a:t>ППП</a:t>
            </a:r>
            <a:r>
              <a:rPr lang="bg-BG" sz="2800" dirty="0" smtClean="0">
                <a:solidFill>
                  <a:srgbClr val="000000"/>
                </a:solidFill>
              </a:rPr>
              <a:t> (пакетно</a:t>
            </a:r>
            <a:r>
              <a:rPr lang="en-US" sz="2800" dirty="0" smtClean="0">
                <a:solidFill>
                  <a:srgbClr val="000000"/>
                </a:solidFill>
              </a:rPr>
              <a:t>-</a:t>
            </a:r>
            <a:r>
              <a:rPr lang="bg-BG" sz="2800" dirty="0" smtClean="0">
                <a:solidFill>
                  <a:srgbClr val="000000"/>
                </a:solidFill>
              </a:rPr>
              <a:t>повдигани плочи),</a:t>
            </a:r>
          </a:p>
          <a:p>
            <a:pPr marL="1636712" lvl="3" indent="-45720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bg-BG" sz="2800" dirty="0" err="1" smtClean="0">
                <a:solidFill>
                  <a:srgbClr val="000000"/>
                </a:solidFill>
              </a:rPr>
              <a:t>ЕПК</a:t>
            </a:r>
            <a:r>
              <a:rPr lang="bg-BG" sz="2800" dirty="0" smtClean="0">
                <a:solidFill>
                  <a:srgbClr val="000000"/>
                </a:solidFill>
              </a:rPr>
              <a:t> (</a:t>
            </a:r>
            <a:r>
              <a:rPr lang="bg-BG" sz="2800" dirty="0" err="1" smtClean="0">
                <a:solidFill>
                  <a:srgbClr val="000000"/>
                </a:solidFill>
              </a:rPr>
              <a:t>едроплощен</a:t>
            </a:r>
            <a:r>
              <a:rPr lang="bg-BG" sz="2800" dirty="0" smtClean="0">
                <a:solidFill>
                  <a:srgbClr val="000000"/>
                </a:solidFill>
              </a:rPr>
              <a:t> кофраж),</a:t>
            </a:r>
            <a:endParaRPr lang="bg-BG" sz="2800" dirty="0" smtClean="0">
              <a:solidFill>
                <a:srgbClr val="000000"/>
              </a:solidFill>
              <a:latin typeface="Book Antiqua" pitchFamily="18" charset="0"/>
            </a:endParaRPr>
          </a:p>
          <a:p>
            <a:pPr marL="1636712" lvl="3" indent="-45720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sz="2800" dirty="0" err="1" smtClean="0">
                <a:solidFill>
                  <a:srgbClr val="000000"/>
                </a:solidFill>
              </a:rPr>
              <a:t>пълзящ</a:t>
            </a:r>
            <a:r>
              <a:rPr lang="ru-RU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</a:rPr>
              <a:t>кофраж</a:t>
            </a:r>
            <a:r>
              <a:rPr lang="ru-RU" sz="2800" dirty="0" smtClean="0">
                <a:solidFill>
                  <a:srgbClr val="000000"/>
                </a:solidFill>
              </a:rPr>
              <a:t> и</a:t>
            </a:r>
          </a:p>
          <a:p>
            <a:pPr marL="1636712" lvl="3" indent="-45720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sz="2800" dirty="0" err="1" smtClean="0">
                <a:solidFill>
                  <a:srgbClr val="000000"/>
                </a:solidFill>
              </a:rPr>
              <a:t>разновидностите</a:t>
            </a:r>
            <a:r>
              <a:rPr lang="ru-RU" sz="2800" dirty="0" smtClean="0">
                <a:solidFill>
                  <a:srgbClr val="000000"/>
                </a:solidFill>
              </a:rPr>
              <a:t> им, </a:t>
            </a:r>
          </a:p>
          <a:p>
            <a:pPr lvl="1">
              <a:buClr>
                <a:schemeClr val="bg1"/>
              </a:buClr>
              <a:buSzPct val="100000"/>
              <a:buNone/>
            </a:pPr>
            <a:r>
              <a:rPr lang="bg-BG" sz="2800" b="1" dirty="0" smtClean="0">
                <a:solidFill>
                  <a:srgbClr val="000000"/>
                </a:solidFill>
              </a:rPr>
              <a:t>	с минимум 36 самостоятелни обект</a:t>
            </a:r>
            <a:r>
              <a:rPr lang="en-US" sz="2800" b="1" dirty="0" smtClean="0">
                <a:solidFill>
                  <a:srgbClr val="000000"/>
                </a:solidFill>
              </a:rPr>
              <a:t>a</a:t>
            </a:r>
            <a:r>
              <a:rPr lang="bg-BG" sz="2800" b="1" dirty="0" smtClean="0">
                <a:solidFill>
                  <a:srgbClr val="000000"/>
                </a:solidFill>
              </a:rPr>
              <a:t> с жилищно предназначение.</a:t>
            </a:r>
            <a:endParaRPr lang="en-US" sz="2800" b="1" dirty="0" smtClean="0">
              <a:solidFill>
                <a:srgbClr val="000000"/>
              </a:solidFill>
            </a:endParaRPr>
          </a:p>
          <a:p>
            <a:pPr marL="585788" lvl="1" indent="0">
              <a:buClr>
                <a:schemeClr val="bg1"/>
              </a:buClr>
              <a:buSzPct val="100000"/>
              <a:buNone/>
            </a:pPr>
            <a:endParaRPr lang="en-US" sz="2300" dirty="0" smtClean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 txBox="1">
            <a:spLocks noGrp="1"/>
          </p:cNvSpPr>
          <p:nvPr/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</p:spPr>
        <p:txBody>
          <a:bodyPr lIns="0" rIns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E63EE1A-8B39-414C-8128-C7D6F6B279FA}" type="slidenum">
              <a:rPr lang="bg-BG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bg-BG" sz="1200">
              <a:solidFill>
                <a:schemeClr val="tx1">
                  <a:shade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39477" cy="90872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Допустимост на сградите (2)</a:t>
            </a:r>
            <a:endParaRPr lang="bg-BG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764704"/>
            <a:ext cx="9144000" cy="6093296"/>
          </a:xfrm>
          <a:solidFill>
            <a:schemeClr val="tx1">
              <a:lumMod val="95000"/>
            </a:schemeClr>
          </a:solidFill>
        </p:spPr>
        <p:txBody>
          <a:bodyPr>
            <a:noAutofit/>
          </a:bodyPr>
          <a:lstStyle/>
          <a:p>
            <a:pPr algn="just">
              <a:buClr>
                <a:schemeClr val="bg1"/>
              </a:buClr>
              <a:buSzPct val="100000"/>
              <a:buFont typeface="Wingdings" pitchFamily="2" charset="2"/>
              <a:buChar char="v"/>
            </a:pPr>
            <a:r>
              <a:rPr lang="bg-BG" sz="2300" b="1" dirty="0" smtClean="0">
                <a:solidFill>
                  <a:srgbClr val="000000"/>
                </a:solidFill>
              </a:rPr>
              <a:t>От 2016 г. ще бъдат допустими:</a:t>
            </a:r>
          </a:p>
          <a:p>
            <a:pPr lvl="1" algn="just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sz="2300" dirty="0" err="1" smtClean="0">
                <a:solidFill>
                  <a:srgbClr val="000000"/>
                </a:solidFill>
              </a:rPr>
              <a:t>Многофамилни</a:t>
            </a:r>
            <a:r>
              <a:rPr lang="bg-BG" sz="2300" dirty="0" smtClean="0">
                <a:solidFill>
                  <a:srgbClr val="000000"/>
                </a:solidFill>
              </a:rPr>
              <a:t> жилищни сгради, строени по индустриален способ: </a:t>
            </a:r>
          </a:p>
          <a:p>
            <a:pPr marL="1362075" lvl="3" algn="just">
              <a:buClr>
                <a:schemeClr val="bg1"/>
              </a:buClr>
              <a:buFont typeface="Wingdings" pitchFamily="2" charset="2"/>
              <a:buChar char="ü"/>
            </a:pPr>
            <a:r>
              <a:rPr lang="bg-BG" sz="2100" dirty="0" err="1" smtClean="0">
                <a:solidFill>
                  <a:srgbClr val="000000"/>
                </a:solidFill>
              </a:rPr>
              <a:t>ЕПЖС</a:t>
            </a:r>
            <a:r>
              <a:rPr lang="bg-BG" sz="2100" dirty="0" smtClean="0">
                <a:solidFill>
                  <a:srgbClr val="000000"/>
                </a:solidFill>
              </a:rPr>
              <a:t> (едропанелно жилищно строителство),</a:t>
            </a:r>
          </a:p>
          <a:p>
            <a:pPr marL="1362075" lvl="3" algn="just">
              <a:buClr>
                <a:schemeClr val="bg1"/>
              </a:buClr>
              <a:buFont typeface="Wingdings" pitchFamily="2" charset="2"/>
              <a:buChar char="ü"/>
            </a:pPr>
            <a:r>
              <a:rPr lang="bg-BG" sz="2100" dirty="0" err="1" smtClean="0">
                <a:solidFill>
                  <a:srgbClr val="000000"/>
                </a:solidFill>
              </a:rPr>
              <a:t>ППП</a:t>
            </a:r>
            <a:r>
              <a:rPr lang="bg-BG" sz="2100" dirty="0" smtClean="0">
                <a:solidFill>
                  <a:srgbClr val="000000"/>
                </a:solidFill>
              </a:rPr>
              <a:t> (пакетно-повдигани плочи),</a:t>
            </a:r>
          </a:p>
          <a:p>
            <a:pPr marL="1362075" lvl="3" algn="just">
              <a:buClr>
                <a:schemeClr val="bg1"/>
              </a:buClr>
              <a:buFont typeface="Wingdings" pitchFamily="2" charset="2"/>
              <a:buChar char="ü"/>
            </a:pPr>
            <a:r>
              <a:rPr lang="bg-BG" sz="2100" dirty="0" err="1" smtClean="0">
                <a:solidFill>
                  <a:srgbClr val="000000"/>
                </a:solidFill>
              </a:rPr>
              <a:t>ЕПК</a:t>
            </a:r>
            <a:r>
              <a:rPr lang="bg-BG" sz="2100" dirty="0" smtClean="0">
                <a:solidFill>
                  <a:srgbClr val="000000"/>
                </a:solidFill>
              </a:rPr>
              <a:t> (</a:t>
            </a:r>
            <a:r>
              <a:rPr lang="bg-BG" sz="2100" dirty="0" err="1" smtClean="0">
                <a:solidFill>
                  <a:srgbClr val="000000"/>
                </a:solidFill>
              </a:rPr>
              <a:t>едроплощен</a:t>
            </a:r>
            <a:r>
              <a:rPr lang="bg-BG" sz="2100" dirty="0" smtClean="0">
                <a:solidFill>
                  <a:srgbClr val="000000"/>
                </a:solidFill>
              </a:rPr>
              <a:t> кофраж),</a:t>
            </a:r>
            <a:endParaRPr lang="bg-BG" sz="2100" dirty="0" smtClean="0">
              <a:solidFill>
                <a:srgbClr val="000000"/>
              </a:solidFill>
              <a:latin typeface="Book Antiqua" pitchFamily="18" charset="0"/>
            </a:endParaRPr>
          </a:p>
          <a:p>
            <a:pPr marL="1362075" lvl="3" algn="just">
              <a:buClr>
                <a:schemeClr val="bg1"/>
              </a:buClr>
              <a:buFont typeface="Wingdings" pitchFamily="2" charset="2"/>
              <a:buChar char="ü"/>
            </a:pPr>
            <a:r>
              <a:rPr lang="bg-BG" sz="2100" dirty="0" smtClean="0">
                <a:solidFill>
                  <a:srgbClr val="000000"/>
                </a:solidFill>
              </a:rPr>
              <a:t>пълзящ кофраж</a:t>
            </a:r>
          </a:p>
          <a:p>
            <a:pPr marL="1362075" lvl="3" algn="just">
              <a:buClr>
                <a:schemeClr val="bg1"/>
              </a:buClr>
              <a:buFont typeface="Wingdings" pitchFamily="2" charset="2"/>
              <a:buChar char="ü"/>
            </a:pPr>
            <a:r>
              <a:rPr lang="bg-BG" sz="2100" dirty="0" smtClean="0">
                <a:solidFill>
                  <a:srgbClr val="000000"/>
                </a:solidFill>
              </a:rPr>
              <a:t>и разновидностите им</a:t>
            </a:r>
          </a:p>
          <a:p>
            <a:pPr lvl="1" algn="just">
              <a:buClr>
                <a:schemeClr val="bg1"/>
              </a:buClr>
              <a:buSzPct val="100000"/>
              <a:buNone/>
            </a:pPr>
            <a:r>
              <a:rPr lang="bg-BG" sz="2300" b="1" dirty="0" smtClean="0">
                <a:solidFill>
                  <a:srgbClr val="000000"/>
                </a:solidFill>
              </a:rPr>
              <a:t>	до 36 самостоятелни обекти с жилищно предназначение, намиращи се в общини, които не са допустими бенефициенти по Оперативна програма “Региони в растеж” 2014-2020.</a:t>
            </a:r>
          </a:p>
          <a:p>
            <a:pPr lvl="1" algn="just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sz="2300" dirty="0" err="1" smtClean="0">
                <a:solidFill>
                  <a:srgbClr val="000000"/>
                </a:solidFill>
              </a:rPr>
              <a:t>Многофамилни</a:t>
            </a:r>
            <a:r>
              <a:rPr lang="bg-BG" sz="2300" dirty="0" smtClean="0">
                <a:solidFill>
                  <a:srgbClr val="000000"/>
                </a:solidFill>
              </a:rPr>
              <a:t> жилищни сгради (масивни сгради), проектирани преди април 1999 г., намиращи се в общини, които не са допустими бенефициенти по </a:t>
            </a:r>
            <a:r>
              <a:rPr lang="ru-RU" sz="2300" dirty="0" smtClean="0">
                <a:solidFill>
                  <a:srgbClr val="000000"/>
                </a:solidFill>
              </a:rPr>
              <a:t>Оперативна </a:t>
            </a:r>
            <a:r>
              <a:rPr lang="ru-RU" sz="2300" dirty="0" err="1" smtClean="0">
                <a:solidFill>
                  <a:srgbClr val="000000"/>
                </a:solidFill>
              </a:rPr>
              <a:t>програма</a:t>
            </a:r>
            <a:r>
              <a:rPr lang="ru-RU" sz="2300" dirty="0" smtClean="0">
                <a:solidFill>
                  <a:srgbClr val="000000"/>
                </a:solidFill>
              </a:rPr>
              <a:t> “</a:t>
            </a:r>
            <a:r>
              <a:rPr lang="ru-RU" sz="2300" dirty="0" err="1" smtClean="0">
                <a:solidFill>
                  <a:srgbClr val="000000"/>
                </a:solidFill>
              </a:rPr>
              <a:t>Региони</a:t>
            </a:r>
            <a:r>
              <a:rPr lang="ru-RU" sz="2300" dirty="0" smtClean="0">
                <a:solidFill>
                  <a:srgbClr val="000000"/>
                </a:solidFill>
              </a:rPr>
              <a:t> в </a:t>
            </a:r>
            <a:r>
              <a:rPr lang="ru-RU" sz="2300" dirty="0" err="1" smtClean="0">
                <a:solidFill>
                  <a:srgbClr val="000000"/>
                </a:solidFill>
              </a:rPr>
              <a:t>растеж</a:t>
            </a:r>
            <a:r>
              <a:rPr lang="ru-RU" sz="2300" dirty="0" smtClean="0">
                <a:solidFill>
                  <a:srgbClr val="000000"/>
                </a:solidFill>
              </a:rPr>
              <a:t>”</a:t>
            </a:r>
            <a:r>
              <a:rPr lang="bg-BG" sz="2300" dirty="0" smtClean="0">
                <a:solidFill>
                  <a:srgbClr val="000000"/>
                </a:solidFill>
              </a:rPr>
              <a:t> 2014-2020.</a:t>
            </a:r>
          </a:p>
        </p:txBody>
      </p:sp>
      <p:sp>
        <p:nvSpPr>
          <p:cNvPr id="7" name="Slide Number Placeholder 6"/>
          <p:cNvSpPr txBox="1">
            <a:spLocks noGrp="1"/>
          </p:cNvSpPr>
          <p:nvPr/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</p:spPr>
        <p:txBody>
          <a:bodyPr lIns="0" rIns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416244D-2CF1-4D88-B31B-0EB8B29D5D1F}" type="slidenum">
              <a:rPr lang="bg-BG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bg-BG" sz="1200">
              <a:solidFill>
                <a:schemeClr val="tx1">
                  <a:shade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39477" cy="764704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Допустимост на сградите</a:t>
            </a:r>
            <a:r>
              <a:rPr lang="en-US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(</a:t>
            </a:r>
            <a:r>
              <a:rPr lang="bg-BG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3</a:t>
            </a:r>
            <a:r>
              <a:rPr lang="en-US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)</a:t>
            </a:r>
            <a:endParaRPr lang="bg-BG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764704"/>
            <a:ext cx="9144000" cy="6093296"/>
          </a:xfrm>
          <a:solidFill>
            <a:schemeClr val="tx1">
              <a:lumMod val="95000"/>
            </a:schemeClr>
          </a:solidFill>
        </p:spPr>
        <p:txBody>
          <a:bodyPr>
            <a:noAutofit/>
          </a:bodyPr>
          <a:lstStyle/>
          <a:p>
            <a:pPr>
              <a:buClr>
                <a:schemeClr val="bg1"/>
              </a:buClr>
              <a:buSzPct val="100000"/>
              <a:buFont typeface="Wingdings" pitchFamily="2" charset="2"/>
              <a:buChar char="v"/>
            </a:pPr>
            <a:r>
              <a:rPr lang="bg-BG" sz="2500" dirty="0" smtClean="0">
                <a:solidFill>
                  <a:srgbClr val="000000"/>
                </a:solidFill>
              </a:rPr>
              <a:t>При наличие на самостоятелни обекти в сградата, които се използват за извършване на стопанска дейност, както и в случаите на отдаване под наем или извършване на дейност от търговци и/или лица със свободни професии, собствениците на тези обекти/жилища ще се третират като получатели на минимална помощ (</a:t>
            </a:r>
            <a:r>
              <a:rPr lang="bg-BG" sz="2500" dirty="0" err="1" smtClean="0">
                <a:solidFill>
                  <a:srgbClr val="000000"/>
                </a:solidFill>
              </a:rPr>
              <a:t>de</a:t>
            </a:r>
            <a:r>
              <a:rPr lang="bg-BG" sz="2500" dirty="0" smtClean="0">
                <a:solidFill>
                  <a:srgbClr val="000000"/>
                </a:solidFill>
              </a:rPr>
              <a:t> </a:t>
            </a:r>
            <a:r>
              <a:rPr lang="bg-BG" sz="2500" dirty="0" err="1" smtClean="0">
                <a:solidFill>
                  <a:srgbClr val="000000"/>
                </a:solidFill>
              </a:rPr>
              <a:t>minimis</a:t>
            </a:r>
            <a:r>
              <a:rPr lang="bg-BG" sz="2500" dirty="0" smtClean="0">
                <a:solidFill>
                  <a:srgbClr val="000000"/>
                </a:solidFill>
              </a:rPr>
              <a:t>) съгласно Закона за държавните помощи.</a:t>
            </a:r>
          </a:p>
          <a:p>
            <a:pPr>
              <a:buClr>
                <a:schemeClr val="bg1"/>
              </a:buClr>
              <a:buSzPct val="100000"/>
              <a:buFont typeface="Wingdings" pitchFamily="2" charset="2"/>
              <a:buChar char="v"/>
            </a:pPr>
            <a:r>
              <a:rPr lang="bg-BG" sz="2500" dirty="0" smtClean="0">
                <a:solidFill>
                  <a:srgbClr val="000000"/>
                </a:solidFill>
              </a:rPr>
              <a:t>Размерът на минимална помощ е до 200 000 евро / 396 000 лв.</a:t>
            </a:r>
          </a:p>
          <a:p>
            <a:pPr>
              <a:buClr>
                <a:schemeClr val="bg1"/>
              </a:buClr>
              <a:buSzPct val="100000"/>
              <a:buFont typeface="Wingdings" pitchFamily="2" charset="2"/>
              <a:buChar char="v"/>
            </a:pPr>
            <a:r>
              <a:rPr lang="bg-BG" sz="2500" dirty="0" smtClean="0">
                <a:solidFill>
                  <a:srgbClr val="000000"/>
                </a:solidFill>
              </a:rPr>
              <a:t>Собственици на самостоятелни обекти/жилища в сградата, в които се упражнява стопанска дейност, но са извън обхвата на схемата за минимална помощ, следва да заплатят съответната част от разходите за обновяването на припадащите им се общи части и разходите за дейностите в съответния самостоятелен обект. </a:t>
            </a:r>
          </a:p>
          <a:p>
            <a:pPr lvl="1">
              <a:buClr>
                <a:schemeClr val="bg1"/>
              </a:buClr>
              <a:buSzPct val="100000"/>
              <a:buFont typeface="Wingdings" pitchFamily="2" charset="2"/>
              <a:buChar char="v"/>
            </a:pPr>
            <a:endParaRPr lang="en-US" sz="2300" dirty="0" smtClean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 txBox="1">
            <a:spLocks noGrp="1"/>
          </p:cNvSpPr>
          <p:nvPr/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</p:spPr>
        <p:txBody>
          <a:bodyPr lIns="0" rIns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E63EE1A-8B39-414C-8128-C7D6F6B279FA}" type="slidenum">
              <a:rPr lang="bg-BG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bg-BG" sz="1200">
              <a:solidFill>
                <a:schemeClr val="tx1">
                  <a:shade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679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39477" cy="90872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Допустими кандидати (1)</a:t>
            </a:r>
            <a:endParaRPr lang="bg-BG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  <a:solidFill>
            <a:schemeClr val="tx1">
              <a:lumMod val="95000"/>
            </a:schemeClr>
          </a:solidFill>
        </p:spPr>
        <p:txBody>
          <a:bodyPr>
            <a:noAutofit/>
          </a:bodyPr>
          <a:lstStyle/>
          <a:p>
            <a:pPr algn="just">
              <a:buClr>
                <a:schemeClr val="bg1"/>
              </a:buClr>
              <a:buSzPct val="100000"/>
              <a:buFont typeface="Wingdings" pitchFamily="2" charset="2"/>
              <a:buChar char="v"/>
            </a:pPr>
            <a:r>
              <a:rPr lang="bg-BG" sz="2200" dirty="0" smtClean="0">
                <a:solidFill>
                  <a:srgbClr val="000000"/>
                </a:solidFill>
              </a:rPr>
              <a:t>За участие в програмата е необходимо да се учреди и регистрира сдружение на собствениците по реда на Закона за управление на етажната собственост от собствениците, притежаващи не по-малко от </a:t>
            </a:r>
            <a:r>
              <a:rPr lang="bg-BG" sz="2200" dirty="0" err="1" smtClean="0">
                <a:solidFill>
                  <a:srgbClr val="000000"/>
                </a:solidFill>
              </a:rPr>
              <a:t>67%</a:t>
            </a:r>
            <a:r>
              <a:rPr lang="bg-BG" sz="2200" dirty="0" smtClean="0">
                <a:solidFill>
                  <a:srgbClr val="000000"/>
                </a:solidFill>
              </a:rPr>
              <a:t> собственост на идеални части от общите части в сградата. </a:t>
            </a:r>
          </a:p>
          <a:p>
            <a:pPr algn="just">
              <a:buClr>
                <a:schemeClr val="bg1"/>
              </a:buClr>
              <a:buSzPct val="100000"/>
              <a:buFont typeface="Wingdings" pitchFamily="2" charset="2"/>
              <a:buChar char="v"/>
            </a:pPr>
            <a:r>
              <a:rPr lang="bg-BG" sz="2200" dirty="0" smtClean="0">
                <a:solidFill>
                  <a:srgbClr val="000000"/>
                </a:solidFill>
              </a:rPr>
              <a:t>Сдруженията на собствениците се създават по реда на чл. 25, ал. 1 от </a:t>
            </a:r>
            <a:r>
              <a:rPr lang="bg-BG" sz="2200" dirty="0" err="1" smtClean="0">
                <a:solidFill>
                  <a:srgbClr val="000000"/>
                </a:solidFill>
              </a:rPr>
              <a:t>ЗУЕС</a:t>
            </a:r>
            <a:r>
              <a:rPr lang="bg-BG" sz="2200" dirty="0" smtClean="0">
                <a:solidFill>
                  <a:srgbClr val="000000"/>
                </a:solidFill>
              </a:rPr>
              <a:t> – </a:t>
            </a:r>
            <a:r>
              <a:rPr lang="bg-BG" sz="2200" b="1" dirty="0" smtClean="0">
                <a:solidFill>
                  <a:srgbClr val="000000"/>
                </a:solidFill>
              </a:rPr>
              <a:t>единствено и само за целите на получаване на безвъзмездната финансова помощ по програмата.</a:t>
            </a:r>
          </a:p>
          <a:p>
            <a:pPr algn="just">
              <a:buClr>
                <a:schemeClr val="bg1"/>
              </a:buClr>
              <a:buSzPct val="100000"/>
              <a:buFont typeface="Wingdings" pitchFamily="2" charset="2"/>
              <a:buChar char="v"/>
            </a:pPr>
            <a:r>
              <a:rPr lang="bg-BG" sz="2200" dirty="0" smtClean="0">
                <a:solidFill>
                  <a:srgbClr val="000000"/>
                </a:solidFill>
              </a:rPr>
              <a:t>В случай, че сградата се състои от блок-секции, Сдружение на собствениците може да се създаде отделно за всяка блок-секция. </a:t>
            </a:r>
            <a:r>
              <a:rPr lang="bg-BG" sz="2200" b="1" dirty="0" smtClean="0">
                <a:solidFill>
                  <a:srgbClr val="FF0000"/>
                </a:solidFill>
              </a:rPr>
              <a:t>Но Сдруженията на собствениците подават едно заявление за интерес и финансова помощ за цялата сграда в общината.</a:t>
            </a:r>
          </a:p>
          <a:p>
            <a:pPr algn="just">
              <a:buClr>
                <a:schemeClr val="bg1"/>
              </a:buClr>
              <a:buSzPct val="100000"/>
              <a:buFont typeface="Wingdings" pitchFamily="2" charset="2"/>
              <a:buChar char="v"/>
            </a:pPr>
            <a:r>
              <a:rPr lang="bg-BG" sz="2200" b="1" dirty="0" smtClean="0">
                <a:solidFill>
                  <a:srgbClr val="000000"/>
                </a:solidFill>
              </a:rPr>
              <a:t>Трябва да има 100% съгласие на собствениците, за да се обнови самата сграда и да се изпълнят необходимите дейности по нея, и да се осигури достъп до всички жилища.</a:t>
            </a:r>
          </a:p>
          <a:p>
            <a:pPr algn="just">
              <a:buClr>
                <a:schemeClr val="bg1"/>
              </a:buClr>
              <a:buSzPct val="100000"/>
              <a:buFont typeface="Wingdings" pitchFamily="2" charset="2"/>
              <a:buChar char="v"/>
            </a:pPr>
            <a:r>
              <a:rPr lang="bg-BG" sz="2200" b="1" dirty="0" smtClean="0">
                <a:solidFill>
                  <a:srgbClr val="FF0000"/>
                </a:solidFill>
              </a:rPr>
              <a:t>Ако няма съгласие на всички собствениците няма да може да се изпълни самото обновяване на сградата.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FC6562-1623-412B-A5C4-3B45DF750BFB}" type="slidenum">
              <a:rPr lang="bg-BG"/>
              <a:pPr>
                <a:defRPr/>
              </a:pPr>
              <a:t>13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39477" cy="90872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Допустими кандидати (2)</a:t>
            </a:r>
            <a:endParaRPr lang="bg-BG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836712"/>
            <a:ext cx="9144000" cy="6021288"/>
          </a:xfrm>
          <a:solidFill>
            <a:schemeClr val="tx1">
              <a:lumMod val="95000"/>
            </a:schemeClr>
          </a:solidFill>
        </p:spPr>
        <p:txBody>
          <a:bodyPr>
            <a:noAutofit/>
          </a:bodyPr>
          <a:lstStyle/>
          <a:p>
            <a:pPr algn="just">
              <a:buClr>
                <a:schemeClr val="bg1"/>
              </a:buClr>
              <a:buSzPct val="100000"/>
              <a:buFont typeface="Wingdings" pitchFamily="2" charset="2"/>
              <a:buChar char="v"/>
            </a:pPr>
            <a:r>
              <a:rPr lang="bg-BG" sz="2600" dirty="0" smtClean="0">
                <a:solidFill>
                  <a:srgbClr val="000000"/>
                </a:solidFill>
              </a:rPr>
              <a:t>След като се регистрира сдружение, е необходимо е да се подаде заявление по образец в общината. </a:t>
            </a:r>
          </a:p>
          <a:p>
            <a:pPr algn="just">
              <a:buClr>
                <a:schemeClr val="bg1"/>
              </a:buClr>
              <a:buSzPct val="100000"/>
              <a:buFont typeface="Wingdings" pitchFamily="2" charset="2"/>
              <a:buChar char="v"/>
            </a:pPr>
            <a:r>
              <a:rPr lang="bg-BG" sz="2600" dirty="0" smtClean="0">
                <a:solidFill>
                  <a:srgbClr val="000000"/>
                </a:solidFill>
              </a:rPr>
              <a:t>Към заявлението се прилага протокол от общото събрание на сдружението. В него </a:t>
            </a:r>
            <a:r>
              <a:rPr lang="bg-BG" sz="2600" b="1" dirty="0" smtClean="0">
                <a:solidFill>
                  <a:srgbClr val="FF0000"/>
                </a:solidFill>
              </a:rPr>
              <a:t>сдружението взима решение да осигури достъп до всички апартаменти/обекти в сградата</a:t>
            </a:r>
            <a:r>
              <a:rPr lang="bg-BG" sz="2600" dirty="0" smtClean="0">
                <a:solidFill>
                  <a:srgbClr val="FF0000"/>
                </a:solidFill>
              </a:rPr>
              <a:t>. </a:t>
            </a:r>
          </a:p>
          <a:p>
            <a:pPr algn="just">
              <a:buClr>
                <a:schemeClr val="bg1"/>
              </a:buClr>
              <a:buSzPct val="100000"/>
              <a:buFont typeface="Wingdings" pitchFamily="2" charset="2"/>
              <a:buChar char="v"/>
            </a:pPr>
            <a:r>
              <a:rPr lang="bg-BG" sz="2600" dirty="0" smtClean="0">
                <a:solidFill>
                  <a:srgbClr val="000000"/>
                </a:solidFill>
              </a:rPr>
              <a:t>В протокола също така се дава съгласие за изпълнение на дейностите, предписани от техническото обследване и обследването за енергийна ефективност. </a:t>
            </a:r>
          </a:p>
          <a:p>
            <a:pPr algn="just">
              <a:buClr>
                <a:schemeClr val="bg1"/>
              </a:buClr>
              <a:buSzPct val="100000"/>
              <a:buFont typeface="Wingdings" pitchFamily="2" charset="2"/>
              <a:buChar char="v"/>
            </a:pPr>
            <a:r>
              <a:rPr lang="bg-BG" sz="2600" b="1" dirty="0" smtClean="0">
                <a:solidFill>
                  <a:srgbClr val="FF0000"/>
                </a:solidFill>
              </a:rPr>
              <a:t>Когато сдружението не е учредено от всички собственици, всички нечленуващи собственици заявяват съгласието си с отделна декларация по образец.</a:t>
            </a:r>
          </a:p>
        </p:txBody>
      </p:sp>
      <p:sp>
        <p:nvSpPr>
          <p:cNvPr id="7" name="Slide Number Placeholder 6"/>
          <p:cNvSpPr txBox="1">
            <a:spLocks noGrp="1"/>
          </p:cNvSpPr>
          <p:nvPr/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</p:spPr>
        <p:txBody>
          <a:bodyPr lIns="0" rIns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B7CE581-95F3-428A-890E-C9CE9445FD5D}" type="slidenum">
              <a:rPr lang="bg-BG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bg-BG" sz="1200">
              <a:solidFill>
                <a:schemeClr val="tx1">
                  <a:shade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7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Допустими дейности (1)</a:t>
            </a:r>
            <a:endParaRPr lang="bg-BG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92150"/>
            <a:ext cx="9144000" cy="6265863"/>
          </a:xfrm>
          <a:solidFill>
            <a:schemeClr val="tx1">
              <a:lumMod val="95000"/>
            </a:schemeClr>
          </a:solidFill>
        </p:spPr>
        <p:txBody>
          <a:bodyPr>
            <a:noAutofit/>
          </a:bodyPr>
          <a:lstStyle/>
          <a:p>
            <a:pPr algn="just">
              <a:buClr>
                <a:schemeClr val="bg1"/>
              </a:buClr>
              <a:buFont typeface="Wingdings" pitchFamily="2" charset="2"/>
              <a:buChar char="v"/>
            </a:pPr>
            <a:r>
              <a:rPr lang="bg-BG" sz="2600" b="1" dirty="0" smtClean="0">
                <a:solidFill>
                  <a:srgbClr val="000000"/>
                </a:solidFill>
              </a:rPr>
              <a:t>Изпълнение на мерки за енергийна ефективност, </a:t>
            </a:r>
            <a:r>
              <a:rPr lang="bg-BG" sz="2600" dirty="0" smtClean="0">
                <a:solidFill>
                  <a:srgbClr val="000000"/>
                </a:solidFill>
              </a:rPr>
              <a:t>които са предписани като задължителни за сградата в обследването за енергийна ефективност, </a:t>
            </a:r>
            <a:r>
              <a:rPr lang="bg-BG" sz="2600" b="1" dirty="0" smtClean="0">
                <a:solidFill>
                  <a:srgbClr val="000000"/>
                </a:solidFill>
              </a:rPr>
              <a:t>като например:</a:t>
            </a:r>
          </a:p>
          <a:p>
            <a:pPr lvl="1" algn="just">
              <a:buClr>
                <a:schemeClr val="bg1"/>
              </a:buClr>
              <a:buFont typeface="Courier New" pitchFamily="49" charset="0"/>
              <a:buChar char="o"/>
            </a:pPr>
            <a:r>
              <a:rPr lang="bg-BG" sz="2600" dirty="0" smtClean="0">
                <a:solidFill>
                  <a:srgbClr val="000000"/>
                </a:solidFill>
              </a:rPr>
              <a:t>подмяна на дограма;</a:t>
            </a:r>
          </a:p>
          <a:p>
            <a:pPr lvl="1" algn="just">
              <a:buClr>
                <a:schemeClr val="bg1"/>
              </a:buClr>
              <a:buFont typeface="Courier New" pitchFamily="49" charset="0"/>
              <a:buChar char="o"/>
            </a:pPr>
            <a:r>
              <a:rPr lang="bg-BG" sz="2600" dirty="0" smtClean="0">
                <a:solidFill>
                  <a:srgbClr val="000000"/>
                </a:solidFill>
              </a:rPr>
              <a:t>топлоизолация;</a:t>
            </a:r>
          </a:p>
          <a:p>
            <a:pPr lvl="1" algn="just">
              <a:buClr>
                <a:schemeClr val="bg1"/>
              </a:buClr>
              <a:buFont typeface="Courier New" pitchFamily="49" charset="0"/>
              <a:buChar char="o"/>
            </a:pPr>
            <a:r>
              <a:rPr lang="bg-BG" sz="2600" dirty="0" smtClean="0">
                <a:solidFill>
                  <a:srgbClr val="000000"/>
                </a:solidFill>
              </a:rPr>
              <a:t>ремонт или подмяна на амортизирани общи части на системите за отопление, охлаждане и вентилация на сградата за повишаване на енергийната им ефективност;</a:t>
            </a:r>
          </a:p>
          <a:p>
            <a:pPr lvl="1" algn="just">
              <a:buClr>
                <a:schemeClr val="bg1"/>
              </a:buClr>
              <a:buFont typeface="Courier New" pitchFamily="49" charset="0"/>
              <a:buChar char="o"/>
            </a:pPr>
            <a:r>
              <a:rPr lang="bg-BG" sz="2600" dirty="0" smtClean="0">
                <a:solidFill>
                  <a:srgbClr val="000000"/>
                </a:solidFill>
              </a:rPr>
              <a:t>реконструкция на вертикална система за отопление в хоризонтална с осигуряване на индивидуално отчитане на разход на топлина за всеки обект при наличие на възможност в сградата;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23315-1AC1-4528-A5FC-58F53F23C078}" type="slidenum">
              <a:rPr lang="bg-BG"/>
              <a:pPr>
                <a:defRPr/>
              </a:pPr>
              <a:t>15</a:t>
            </a:fld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92697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Допустими дейности (2)</a:t>
            </a:r>
            <a:endParaRPr lang="bg-BG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692150"/>
            <a:ext cx="9144000" cy="6265863"/>
          </a:xfrm>
          <a:solidFill>
            <a:schemeClr val="tx1">
              <a:lumMod val="95000"/>
            </a:schemeClr>
          </a:solidFill>
        </p:spPr>
        <p:txBody>
          <a:bodyPr>
            <a:noAutofit/>
          </a:bodyPr>
          <a:lstStyle/>
          <a:p>
            <a:pPr lvl="1" algn="just">
              <a:buClr>
                <a:schemeClr val="bg1"/>
              </a:buClr>
              <a:buFont typeface="Courier New" pitchFamily="49" charset="0"/>
              <a:buChar char="o"/>
            </a:pPr>
            <a:r>
              <a:rPr lang="bg-BG" sz="2500" dirty="0" smtClean="0">
                <a:solidFill>
                  <a:srgbClr val="000000"/>
                </a:solidFill>
              </a:rPr>
              <a:t>ремонт или подмяна на електрическата инсталация в общите части на сградата и изпълнение на </a:t>
            </a:r>
            <a:r>
              <a:rPr lang="bg-BG" sz="2500" dirty="0" err="1" smtClean="0">
                <a:solidFill>
                  <a:srgbClr val="000000"/>
                </a:solidFill>
              </a:rPr>
              <a:t>енергоспестяващо</a:t>
            </a:r>
            <a:r>
              <a:rPr lang="bg-BG" sz="2500" dirty="0" smtClean="0">
                <a:solidFill>
                  <a:srgbClr val="000000"/>
                </a:solidFill>
              </a:rPr>
              <a:t> осветление в общите части;</a:t>
            </a:r>
          </a:p>
          <a:p>
            <a:pPr lvl="1" algn="just">
              <a:buClr>
                <a:schemeClr val="bg1"/>
              </a:buClr>
              <a:buFont typeface="Courier New" pitchFamily="49" charset="0"/>
              <a:buChar char="o"/>
            </a:pPr>
            <a:r>
              <a:rPr lang="bg-BG" sz="2500" dirty="0" smtClean="0">
                <a:solidFill>
                  <a:srgbClr val="000000"/>
                </a:solidFill>
              </a:rPr>
              <a:t>газифициране на сгради - само когато е налична </a:t>
            </a:r>
            <a:r>
              <a:rPr lang="bg-BG" sz="2500" dirty="0">
                <a:solidFill>
                  <a:srgbClr val="000000"/>
                </a:solidFill>
              </a:rPr>
              <a:t>градска </a:t>
            </a:r>
            <a:r>
              <a:rPr lang="bg-BG" sz="2500" dirty="0" err="1">
                <a:solidFill>
                  <a:srgbClr val="000000"/>
                </a:solidFill>
              </a:rPr>
              <a:t>газоразпределителна</a:t>
            </a:r>
            <a:r>
              <a:rPr lang="bg-BG" sz="2500" dirty="0">
                <a:solidFill>
                  <a:srgbClr val="000000"/>
                </a:solidFill>
              </a:rPr>
              <a:t> </a:t>
            </a:r>
            <a:r>
              <a:rPr lang="bg-BG" sz="2500" dirty="0" smtClean="0">
                <a:solidFill>
                  <a:srgbClr val="000000"/>
                </a:solidFill>
              </a:rPr>
              <a:t>мрежа в близост до сградата; </a:t>
            </a:r>
          </a:p>
          <a:p>
            <a:pPr lvl="1" algn="just">
              <a:buClr>
                <a:schemeClr val="bg1"/>
              </a:buClr>
              <a:buFont typeface="Courier New" pitchFamily="49" charset="0"/>
              <a:buChar char="o"/>
            </a:pPr>
            <a:r>
              <a:rPr lang="bg-BG" sz="2500" dirty="0" smtClean="0">
                <a:solidFill>
                  <a:srgbClr val="000000"/>
                </a:solidFill>
              </a:rPr>
              <a:t>мерки за повишаване на енергийната ефективност на асансьорите.</a:t>
            </a:r>
          </a:p>
          <a:p>
            <a:pPr algn="just">
              <a:buClr>
                <a:schemeClr val="bg1"/>
              </a:buClr>
              <a:buFont typeface="Wingdings" pitchFamily="2" charset="2"/>
              <a:buChar char="v"/>
            </a:pPr>
            <a:r>
              <a:rPr lang="bg-BG" sz="2500" dirty="0" smtClean="0">
                <a:solidFill>
                  <a:srgbClr val="000000"/>
                </a:solidFill>
              </a:rPr>
              <a:t>По програмата ще се финансира икономически най-ефективният пакет от </a:t>
            </a:r>
            <a:r>
              <a:rPr lang="bg-BG" sz="2500" dirty="0" err="1" smtClean="0">
                <a:solidFill>
                  <a:srgbClr val="000000"/>
                </a:solidFill>
              </a:rPr>
              <a:t>енергоспестяващи</a:t>
            </a:r>
            <a:r>
              <a:rPr lang="bg-BG" sz="2500" dirty="0" smtClean="0">
                <a:solidFill>
                  <a:srgbClr val="000000"/>
                </a:solidFill>
              </a:rPr>
              <a:t> мерки за сградата, с който се </a:t>
            </a:r>
            <a:r>
              <a:rPr lang="bg-BG" sz="2500" b="1" dirty="0" smtClean="0">
                <a:solidFill>
                  <a:srgbClr val="000000"/>
                </a:solidFill>
              </a:rPr>
              <a:t>постига</a:t>
            </a:r>
            <a:r>
              <a:rPr lang="bg-BG" sz="2500" dirty="0" smtClean="0">
                <a:solidFill>
                  <a:srgbClr val="000000"/>
                </a:solidFill>
              </a:rPr>
              <a:t> </a:t>
            </a:r>
            <a:r>
              <a:rPr lang="bg-BG" sz="2500" b="1" dirty="0" smtClean="0">
                <a:solidFill>
                  <a:srgbClr val="000000"/>
                </a:solidFill>
              </a:rPr>
              <a:t>клас на енергопотребление „С“</a:t>
            </a:r>
            <a:r>
              <a:rPr lang="bg-BG" sz="2500" dirty="0" smtClean="0">
                <a:solidFill>
                  <a:srgbClr val="000000"/>
                </a:solidFill>
              </a:rPr>
              <a:t> в съответствие с Наредба № 7 от 2004 г. за енергийна ефективност, </a:t>
            </a:r>
            <a:r>
              <a:rPr lang="bg-BG" sz="2500" dirty="0" err="1" smtClean="0">
                <a:solidFill>
                  <a:srgbClr val="000000"/>
                </a:solidFill>
              </a:rPr>
              <a:t>топлосъхранение</a:t>
            </a:r>
            <a:r>
              <a:rPr lang="bg-BG" sz="2500" dirty="0" smtClean="0">
                <a:solidFill>
                  <a:srgbClr val="000000"/>
                </a:solidFill>
              </a:rPr>
              <a:t> и икономия на енергия в сгради.</a:t>
            </a:r>
          </a:p>
          <a:p>
            <a:pPr lvl="1" algn="just">
              <a:buClr>
                <a:schemeClr val="bg1"/>
              </a:buClr>
              <a:buFont typeface="Wingdings" pitchFamily="2" charset="2"/>
              <a:buChar char="v"/>
            </a:pPr>
            <a:endParaRPr lang="bg-BG" sz="2000" dirty="0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</p:spPr>
        <p:txBody>
          <a:bodyPr lIns="0" rIns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089190-D54B-4B24-89D2-0FC73FFE4D06}" type="slidenum">
              <a:rPr lang="bg-BG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bg-BG" sz="1200" dirty="0">
              <a:solidFill>
                <a:schemeClr val="tx1">
                  <a:shade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92697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Допустими дейности (3)</a:t>
            </a:r>
            <a:endParaRPr lang="bg-BG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764704"/>
            <a:ext cx="9144000" cy="6193309"/>
          </a:xfrm>
          <a:solidFill>
            <a:schemeClr val="tx1">
              <a:lumMod val="95000"/>
            </a:schemeClr>
          </a:solidFill>
        </p:spPr>
        <p:txBody>
          <a:bodyPr>
            <a:noAutofit/>
          </a:bodyPr>
          <a:lstStyle/>
          <a:p>
            <a:pPr algn="just">
              <a:buClr>
                <a:schemeClr val="bg1"/>
              </a:buClr>
              <a:buFont typeface="Wingdings" pitchFamily="2" charset="2"/>
              <a:buChar char="v"/>
            </a:pPr>
            <a:r>
              <a:rPr lang="bg-BG" sz="2400" dirty="0" smtClean="0">
                <a:solidFill>
                  <a:srgbClr val="000000"/>
                </a:solidFill>
              </a:rPr>
              <a:t>Дейности по </a:t>
            </a:r>
            <a:r>
              <a:rPr lang="bg-BG" sz="2400" b="1" dirty="0" smtClean="0">
                <a:solidFill>
                  <a:srgbClr val="000000"/>
                </a:solidFill>
              </a:rPr>
              <a:t>конструктивно възстановяване/усилване, в зависимост от повредите, настъпили по време на експлоатацията</a:t>
            </a:r>
            <a:r>
              <a:rPr lang="bg-BG" sz="2400" dirty="0" smtClean="0">
                <a:solidFill>
                  <a:srgbClr val="000000"/>
                </a:solidFill>
              </a:rPr>
              <a:t> и които са предписани като задължителни за сградата в техническото обследване.</a:t>
            </a:r>
          </a:p>
          <a:p>
            <a:pPr lvl="0" algn="just">
              <a:buClr>
                <a:schemeClr val="bg1"/>
              </a:buClr>
              <a:buFont typeface="Wingdings" pitchFamily="2" charset="2"/>
              <a:buChar char="v"/>
            </a:pPr>
            <a:r>
              <a:rPr lang="bg-BG" sz="2400" b="1" dirty="0" smtClean="0">
                <a:solidFill>
                  <a:srgbClr val="000000"/>
                </a:solidFill>
              </a:rPr>
              <a:t>Обновяване на общи части: </a:t>
            </a:r>
            <a:r>
              <a:rPr lang="bg-BG" sz="2400" dirty="0" smtClean="0">
                <a:solidFill>
                  <a:srgbClr val="000000"/>
                </a:solidFill>
              </a:rPr>
              <a:t>ремонт на покрив; освежаване на </a:t>
            </a:r>
            <a:r>
              <a:rPr lang="bg-BG" sz="2400" dirty="0" err="1" smtClean="0">
                <a:solidFill>
                  <a:srgbClr val="000000"/>
                </a:solidFill>
              </a:rPr>
              <a:t>стълбищна</a:t>
            </a:r>
            <a:r>
              <a:rPr lang="bg-BG" sz="2400" dirty="0" smtClean="0">
                <a:solidFill>
                  <a:srgbClr val="000000"/>
                </a:solidFill>
              </a:rPr>
              <a:t> клетка след извършените строителни и монтажни работи.</a:t>
            </a:r>
          </a:p>
          <a:p>
            <a:pPr algn="just">
              <a:buClr>
                <a:schemeClr val="bg1"/>
              </a:buClr>
              <a:buFont typeface="Wingdings" pitchFamily="2" charset="2"/>
              <a:buChar char="v"/>
            </a:pPr>
            <a:r>
              <a:rPr lang="bg-BG" sz="2400" b="1" dirty="0" smtClean="0">
                <a:solidFill>
                  <a:srgbClr val="000000"/>
                </a:solidFill>
              </a:rPr>
              <a:t>Съпътстващи строителни и монтажни работи, </a:t>
            </a:r>
            <a:r>
              <a:rPr lang="bg-BG" sz="2400" dirty="0" smtClean="0">
                <a:solidFill>
                  <a:srgbClr val="000000"/>
                </a:solidFill>
              </a:rPr>
              <a:t>свързани с изпълнението на мерките за енергийна ефективност и съответното възстановяване на общите части на сградата в резултат на изпълнените мерки с </a:t>
            </a:r>
            <a:r>
              <a:rPr lang="bg-BG" sz="2400" dirty="0" err="1" smtClean="0">
                <a:solidFill>
                  <a:srgbClr val="000000"/>
                </a:solidFill>
              </a:rPr>
              <a:t>енергоспестяващ</a:t>
            </a:r>
            <a:r>
              <a:rPr lang="bg-BG" sz="2400" dirty="0" smtClean="0">
                <a:solidFill>
                  <a:srgbClr val="000000"/>
                </a:solidFill>
              </a:rPr>
              <a:t> ефект.</a:t>
            </a:r>
          </a:p>
          <a:p>
            <a:pPr lvl="0" algn="just">
              <a:buClr>
                <a:schemeClr val="bg1"/>
              </a:buClr>
              <a:buFont typeface="Wingdings" pitchFamily="2" charset="2"/>
              <a:buChar char="v"/>
            </a:pPr>
            <a:r>
              <a:rPr lang="bg-BG" sz="2400" b="1" dirty="0" smtClean="0">
                <a:solidFill>
                  <a:srgbClr val="000000"/>
                </a:solidFill>
              </a:rPr>
              <a:t>Съпътстващите строителни и монтажни работи са свързани единствено с възстановяването на първоначалното състояние, нарушено в резултат на обновяването на общите части и след извършване на подмяната на дограма в самостоятелния обект/жилище. 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 typeface="Wingdings" pitchFamily="2" charset="2"/>
              <a:buChar char="v"/>
            </a:pPr>
            <a:endParaRPr lang="bg-BG" sz="2400" dirty="0" smtClean="0">
              <a:solidFill>
                <a:srgbClr val="000000"/>
              </a:solidFill>
            </a:endParaRP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endParaRPr lang="en-US" sz="2000" b="1" dirty="0" smtClean="0">
              <a:solidFill>
                <a:srgbClr val="000000"/>
              </a:solidFill>
            </a:endParaRPr>
          </a:p>
          <a:p>
            <a:pPr lvl="1">
              <a:buClr>
                <a:schemeClr val="bg1"/>
              </a:buClr>
              <a:buFont typeface="Wingdings" pitchFamily="2" charset="2"/>
              <a:buChar char="v"/>
            </a:pPr>
            <a:endParaRPr 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</p:spPr>
        <p:txBody>
          <a:bodyPr lIns="0" rIns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E9930CC-4064-4A64-9953-2274A8E0B063}" type="slidenum">
              <a:rPr lang="bg-BG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bg-BG" sz="1200" dirty="0">
              <a:solidFill>
                <a:schemeClr val="tx1">
                  <a:shade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92697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Недопустими дейности</a:t>
            </a:r>
            <a:endParaRPr lang="bg-BG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692150"/>
            <a:ext cx="9144000" cy="6265863"/>
          </a:xfrm>
          <a:solidFill>
            <a:schemeClr val="tx1">
              <a:lumMod val="95000"/>
            </a:schemeClr>
          </a:solidFill>
        </p:spPr>
        <p:txBody>
          <a:bodyPr>
            <a:noAutofit/>
          </a:bodyPr>
          <a:lstStyle/>
          <a:p>
            <a:pPr algn="just">
              <a:lnSpc>
                <a:spcPct val="200000"/>
              </a:lnSpc>
              <a:buClr>
                <a:schemeClr val="bg1"/>
              </a:buClr>
              <a:buFont typeface="Wingdings" pitchFamily="2" charset="2"/>
              <a:buChar char="v"/>
            </a:pPr>
            <a:r>
              <a:rPr lang="bg-BG" sz="3600" b="1" dirty="0" smtClean="0">
                <a:solidFill>
                  <a:srgbClr val="000000"/>
                </a:solidFill>
              </a:rPr>
              <a:t>Няма да се финансират:</a:t>
            </a:r>
          </a:p>
          <a:p>
            <a:pPr lvl="1" algn="just">
              <a:buClr>
                <a:schemeClr val="bg1"/>
              </a:buClr>
              <a:buFont typeface="Courier New" pitchFamily="49" charset="0"/>
              <a:buChar char="o"/>
            </a:pPr>
            <a:r>
              <a:rPr lang="bg-BG" sz="3600" dirty="0">
                <a:solidFill>
                  <a:srgbClr val="000000"/>
                </a:solidFill>
              </a:rPr>
              <a:t>р</a:t>
            </a:r>
            <a:r>
              <a:rPr lang="bg-BG" sz="3600" dirty="0" smtClean="0">
                <a:solidFill>
                  <a:srgbClr val="000000"/>
                </a:solidFill>
              </a:rPr>
              <a:t>емонт, обзавеждане </a:t>
            </a:r>
            <a:r>
              <a:rPr lang="bg-BG" sz="3600" dirty="0">
                <a:solidFill>
                  <a:srgbClr val="000000"/>
                </a:solidFill>
              </a:rPr>
              <a:t>и оборудване в самостоятелния </a:t>
            </a:r>
            <a:r>
              <a:rPr lang="bg-BG" sz="3600" dirty="0" smtClean="0">
                <a:solidFill>
                  <a:srgbClr val="000000"/>
                </a:solidFill>
              </a:rPr>
              <a:t>обект/жилището;</a:t>
            </a:r>
            <a:endParaRPr lang="bg-BG" sz="3600" dirty="0">
              <a:solidFill>
                <a:srgbClr val="000000"/>
              </a:solidFill>
            </a:endParaRPr>
          </a:p>
          <a:p>
            <a:pPr lvl="1" algn="just">
              <a:buClr>
                <a:schemeClr val="bg1"/>
              </a:buClr>
              <a:buFont typeface="Courier New" pitchFamily="49" charset="0"/>
              <a:buChar char="o"/>
            </a:pPr>
            <a:r>
              <a:rPr lang="bg-BG" sz="3600" dirty="0" smtClean="0">
                <a:solidFill>
                  <a:srgbClr val="000000"/>
                </a:solidFill>
              </a:rPr>
              <a:t>подмяна на отоплителни тела в самостоятелния </a:t>
            </a:r>
            <a:r>
              <a:rPr lang="bg-BG" sz="3600" dirty="0">
                <a:solidFill>
                  <a:srgbClr val="000000"/>
                </a:solidFill>
              </a:rPr>
              <a:t>обект/жилището;</a:t>
            </a:r>
            <a:endParaRPr lang="bg-BG" sz="3600" dirty="0" smtClean="0">
              <a:solidFill>
                <a:srgbClr val="000000"/>
              </a:solidFill>
            </a:endParaRPr>
          </a:p>
          <a:p>
            <a:pPr lvl="1" algn="just">
              <a:buClr>
                <a:schemeClr val="bg1"/>
              </a:buClr>
              <a:buFont typeface="Courier New" pitchFamily="49" charset="0"/>
              <a:buChar char="o"/>
            </a:pPr>
            <a:r>
              <a:rPr lang="bg-BG" sz="3600" dirty="0" smtClean="0">
                <a:solidFill>
                  <a:srgbClr val="000000"/>
                </a:solidFill>
              </a:rPr>
              <a:t>подмяна на асансьори с нови или втора употреба.</a:t>
            </a:r>
          </a:p>
          <a:p>
            <a:pPr algn="just">
              <a:buClr>
                <a:schemeClr val="bg1"/>
              </a:buClr>
              <a:buFont typeface="Wingdings" pitchFamily="2" charset="2"/>
              <a:buChar char="v"/>
            </a:pPr>
            <a:endParaRPr lang="bg-BG" sz="2400" dirty="0" smtClean="0">
              <a:solidFill>
                <a:srgbClr val="000000"/>
              </a:solidFill>
            </a:endParaRPr>
          </a:p>
          <a:p>
            <a:pPr algn="just">
              <a:buClr>
                <a:schemeClr val="bg1"/>
              </a:buClr>
              <a:buFont typeface="Wingdings" pitchFamily="2" charset="2"/>
              <a:buChar char="v"/>
            </a:pPr>
            <a:endParaRPr lang="en-US" sz="2400" dirty="0" smtClean="0">
              <a:solidFill>
                <a:srgbClr val="000000"/>
              </a:solidFill>
            </a:endParaRP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endParaRPr lang="en-US" sz="2000" b="1" dirty="0" smtClean="0">
              <a:solidFill>
                <a:srgbClr val="000000"/>
              </a:solidFill>
            </a:endParaRPr>
          </a:p>
          <a:p>
            <a:pPr lvl="1">
              <a:buClr>
                <a:schemeClr val="bg1"/>
              </a:buClr>
              <a:buFont typeface="Wingdings" pitchFamily="2" charset="2"/>
              <a:buChar char="v"/>
            </a:pPr>
            <a:endParaRPr 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</p:spPr>
        <p:txBody>
          <a:bodyPr lIns="0" rIns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D141A7A-C3CF-4751-9A67-DB153ECC123F}" type="slidenum">
              <a:rPr lang="bg-BG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bg-BG" sz="1200" dirty="0">
              <a:solidFill>
                <a:schemeClr val="tx1">
                  <a:shade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3"/>
            <a:ext cx="9144000" cy="576064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За всяка сграда</a:t>
            </a:r>
            <a:endParaRPr lang="bg-BG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92150"/>
            <a:ext cx="9144000" cy="6265863"/>
          </a:xfrm>
          <a:solidFill>
            <a:schemeClr val="tx1">
              <a:lumMod val="95000"/>
            </a:schemeClr>
          </a:solidFill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Clr>
                <a:schemeClr val="bg1"/>
              </a:buClr>
              <a:buSzPct val="100000"/>
              <a:buFont typeface="Wingdings" pitchFamily="2" charset="2"/>
              <a:buChar char="v"/>
            </a:pPr>
            <a:r>
              <a:rPr lang="bg-BG" sz="2300" b="1" dirty="0" smtClean="0">
                <a:solidFill>
                  <a:srgbClr val="000000"/>
                </a:solidFill>
              </a:rPr>
              <a:t>За всяка сграда общината чрез избрани външни изпълнители:</a:t>
            </a:r>
          </a:p>
          <a:p>
            <a:pPr lvl="1" algn="just">
              <a:lnSpc>
                <a:spcPct val="150000"/>
              </a:lnSpc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sz="2300" dirty="0" smtClean="0">
                <a:solidFill>
                  <a:srgbClr val="000000"/>
                </a:solidFill>
              </a:rPr>
              <a:t>изготвя техническо обследване и технически паспорт;</a:t>
            </a:r>
          </a:p>
          <a:p>
            <a:pPr lvl="1" algn="just">
              <a:lnSpc>
                <a:spcPct val="150000"/>
              </a:lnSpc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sz="2300" dirty="0" smtClean="0">
                <a:solidFill>
                  <a:srgbClr val="000000"/>
                </a:solidFill>
              </a:rPr>
              <a:t>извършва обследване за енергийна ефективност;</a:t>
            </a:r>
          </a:p>
          <a:p>
            <a:pPr lvl="1" algn="just">
              <a:lnSpc>
                <a:spcPct val="150000"/>
              </a:lnSpc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sz="2300" dirty="0" smtClean="0">
                <a:solidFill>
                  <a:srgbClr val="000000"/>
                </a:solidFill>
              </a:rPr>
              <a:t>разработва технически/работен проект;</a:t>
            </a:r>
          </a:p>
          <a:p>
            <a:pPr lvl="1" algn="just">
              <a:lnSpc>
                <a:spcPct val="150000"/>
              </a:lnSpc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sz="2300" dirty="0" smtClean="0">
                <a:solidFill>
                  <a:srgbClr val="000000"/>
                </a:solidFill>
              </a:rPr>
              <a:t>извършва оценка за съответствие на инвестиционния проект;</a:t>
            </a:r>
          </a:p>
          <a:p>
            <a:pPr lvl="1" algn="just">
              <a:lnSpc>
                <a:spcPct val="150000"/>
              </a:lnSpc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sz="2300" dirty="0" smtClean="0">
                <a:solidFill>
                  <a:srgbClr val="000000"/>
                </a:solidFill>
              </a:rPr>
              <a:t>издава разрешение за строеж;</a:t>
            </a:r>
          </a:p>
          <a:p>
            <a:pPr lvl="1" algn="just">
              <a:lnSpc>
                <a:spcPct val="150000"/>
              </a:lnSpc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sz="2300" dirty="0" smtClean="0">
                <a:solidFill>
                  <a:srgbClr val="000000"/>
                </a:solidFill>
              </a:rPr>
              <a:t>изпълнява </a:t>
            </a:r>
            <a:r>
              <a:rPr lang="bg-BG" sz="2300" dirty="0" err="1" smtClean="0">
                <a:solidFill>
                  <a:srgbClr val="000000"/>
                </a:solidFill>
              </a:rPr>
              <a:t>СМР</a:t>
            </a:r>
            <a:r>
              <a:rPr lang="bg-BG" sz="2300" dirty="0" smtClean="0">
                <a:solidFill>
                  <a:srgbClr val="000000"/>
                </a:solidFill>
              </a:rPr>
              <a:t>; </a:t>
            </a:r>
          </a:p>
          <a:p>
            <a:pPr lvl="1" algn="just">
              <a:lnSpc>
                <a:spcPct val="150000"/>
              </a:lnSpc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sz="2300" dirty="0" smtClean="0">
                <a:solidFill>
                  <a:srgbClr val="000000"/>
                </a:solidFill>
              </a:rPr>
              <a:t>осъществява авторски надзор;</a:t>
            </a:r>
          </a:p>
          <a:p>
            <a:pPr lvl="1" algn="just">
              <a:lnSpc>
                <a:spcPct val="150000"/>
              </a:lnSpc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sz="2300" dirty="0" smtClean="0">
                <a:solidFill>
                  <a:srgbClr val="000000"/>
                </a:solidFill>
              </a:rPr>
              <a:t>упражнява строителен надзор;</a:t>
            </a:r>
          </a:p>
          <a:p>
            <a:pPr lvl="1" algn="just">
              <a:lnSpc>
                <a:spcPct val="150000"/>
              </a:lnSpc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sz="2300" dirty="0" smtClean="0">
                <a:solidFill>
                  <a:srgbClr val="000000"/>
                </a:solidFill>
              </a:rPr>
              <a:t>упражнява инвеститорски контрол.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endParaRPr lang="en-US" sz="1900" dirty="0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62E57F-8182-416D-A546-A0B16DE625BE}" type="slidenum">
              <a:rPr lang="bg-BG"/>
              <a:pPr>
                <a:defRPr/>
              </a:pPr>
              <a:t>19</a:t>
            </a:fld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350"/>
            <a:ext cx="9139477" cy="83671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Ползите от програмата</a:t>
            </a:r>
            <a:endParaRPr lang="bg-BG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836613"/>
            <a:ext cx="9144000" cy="6021387"/>
          </a:xfrm>
          <a:solidFill>
            <a:schemeClr val="tx1">
              <a:lumMod val="95000"/>
            </a:schemeClr>
          </a:solidFill>
        </p:spPr>
        <p:txBody>
          <a:bodyPr>
            <a:noAutofit/>
          </a:bodyPr>
          <a:lstStyle/>
          <a:p>
            <a:pPr lvl="1" algn="just">
              <a:lnSpc>
                <a:spcPct val="200000"/>
              </a:lnSpc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sz="2600" dirty="0" smtClean="0">
                <a:solidFill>
                  <a:schemeClr val="bg1"/>
                </a:solidFill>
              </a:rPr>
              <a:t>Намаляване на енергопотреблението на домакинствата;</a:t>
            </a:r>
          </a:p>
          <a:p>
            <a:pPr lvl="1" algn="just">
              <a:lnSpc>
                <a:spcPct val="200000"/>
              </a:lnSpc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sz="2600" dirty="0" smtClean="0">
                <a:solidFill>
                  <a:schemeClr val="bg1"/>
                </a:solidFill>
              </a:rPr>
              <a:t>Икономия на разходите на домакинствата през зимата;</a:t>
            </a:r>
          </a:p>
          <a:p>
            <a:pPr lvl="1" algn="just">
              <a:lnSpc>
                <a:spcPct val="200000"/>
              </a:lnSpc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sz="2600" dirty="0" smtClean="0">
                <a:solidFill>
                  <a:schemeClr val="bg1"/>
                </a:solidFill>
              </a:rPr>
              <a:t>Повишаване стойността на имотите; </a:t>
            </a:r>
          </a:p>
          <a:p>
            <a:pPr lvl="1" algn="just">
              <a:lnSpc>
                <a:spcPct val="200000"/>
              </a:lnSpc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sz="2600" dirty="0" smtClean="0">
                <a:solidFill>
                  <a:schemeClr val="bg1"/>
                </a:solidFill>
              </a:rPr>
              <a:t>Обновяване на входовете на сградите;</a:t>
            </a:r>
          </a:p>
          <a:p>
            <a:pPr lvl="1" algn="just">
              <a:lnSpc>
                <a:spcPct val="200000"/>
              </a:lnSpc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sz="2600" dirty="0" smtClean="0">
                <a:solidFill>
                  <a:schemeClr val="bg1"/>
                </a:solidFill>
              </a:rPr>
              <a:t>Придобиване на нов и модерен облик; </a:t>
            </a:r>
          </a:p>
          <a:p>
            <a:pPr lvl="1" algn="just">
              <a:lnSpc>
                <a:spcPct val="200000"/>
              </a:lnSpc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sz="2600" dirty="0" smtClean="0">
                <a:solidFill>
                  <a:schemeClr val="bg1"/>
                </a:solidFill>
              </a:rPr>
              <a:t>Създаване на по-топли, уютни и красиви домове.</a:t>
            </a:r>
          </a:p>
          <a:p>
            <a:pPr lvl="1" algn="just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endParaRPr 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 txBox="1">
            <a:spLocks noGrp="1"/>
          </p:cNvSpPr>
          <p:nvPr/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</p:spPr>
        <p:txBody>
          <a:bodyPr lIns="0" rIns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7ACF6C0-D196-4DAE-A77F-3EA8DC452FCD}" type="slidenum">
              <a:rPr lang="bg-BG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bg-BG" sz="1200">
              <a:solidFill>
                <a:schemeClr val="tx1">
                  <a:shade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4793" y="0"/>
            <a:ext cx="9144000" cy="692696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Стъпки</a:t>
            </a:r>
            <a:endParaRPr lang="bg-BG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92150"/>
            <a:ext cx="9144000" cy="6165850"/>
          </a:xfrm>
          <a:solidFill>
            <a:schemeClr val="tx1">
              <a:lumMod val="95000"/>
            </a:schemeClr>
          </a:solidFill>
        </p:spPr>
        <p:txBody>
          <a:bodyPr>
            <a:normAutofit/>
          </a:bodyPr>
          <a:lstStyle/>
          <a:p>
            <a:pPr marL="137160" indent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bg-BG" sz="23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0D949-C4A6-496A-BC9A-679B2DAC6945}" type="slidenum">
              <a:rPr lang="bg-BG"/>
              <a:pPr>
                <a:defRPr/>
              </a:pPr>
              <a:t>20</a:t>
            </a:fld>
            <a:endParaRPr lang="bg-BG"/>
          </a:p>
        </p:txBody>
      </p:sp>
      <p:sp>
        <p:nvSpPr>
          <p:cNvPr id="2357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>
              <a:latin typeface="Book Antiqua" pitchFamily="18" charset="0"/>
            </a:endParaRPr>
          </a:p>
        </p:txBody>
      </p:sp>
      <p:graphicFrame>
        <p:nvGraphicFramePr>
          <p:cNvPr id="23572" name="Object 20"/>
          <p:cNvGraphicFramePr>
            <a:graphicFrameLocks noChangeAspect="1"/>
          </p:cNvGraphicFramePr>
          <p:nvPr/>
        </p:nvGraphicFramePr>
        <p:xfrm>
          <a:off x="6265863" y="2060575"/>
          <a:ext cx="2843212" cy="378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4" name="Bitmap Image" r:id="rId4" imgW="3200000" imgH="4266667" progId="PBrush">
                  <p:embed/>
                </p:oleObj>
              </mc:Choice>
              <mc:Fallback>
                <p:oleObj name="Bitmap Image" r:id="rId4" imgW="3200000" imgH="4266667" progId="PBrush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5863" y="2060575"/>
                        <a:ext cx="2843212" cy="3784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/>
          <p:nvPr/>
        </p:nvPicPr>
        <p:blipFill rotWithShape="1">
          <a:blip r:embed="rId6" cstate="print"/>
          <a:srcRect l="26125" t="15224" r="25455" b="6322"/>
          <a:stretch/>
        </p:blipFill>
        <p:spPr bwMode="auto">
          <a:xfrm>
            <a:off x="0" y="620688"/>
            <a:ext cx="6372200" cy="62373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975"/>
            <a:ext cx="9144000" cy="5661025"/>
          </a:xfrm>
          <a:solidFill>
            <a:schemeClr val="tx1">
              <a:lumMod val="95000"/>
            </a:schemeClr>
          </a:solidFill>
        </p:spPr>
        <p:txBody>
          <a:bodyPr>
            <a:normAutofit/>
          </a:bodyPr>
          <a:lstStyle/>
          <a:p>
            <a:pPr marL="136525" indent="0" algn="ctr">
              <a:lnSpc>
                <a:spcPct val="80000"/>
              </a:lnSpc>
              <a:buFont typeface="Wingdings 2" pitchFamily="18" charset="2"/>
              <a:buNone/>
            </a:pPr>
            <a:endParaRPr lang="bg-BG" altLang="bg-BG" sz="1700" b="1" dirty="0" smtClean="0">
              <a:solidFill>
                <a:srgbClr val="262626"/>
              </a:solidFill>
            </a:endParaRPr>
          </a:p>
          <a:p>
            <a:pPr marL="136525" indent="0" algn="ctr">
              <a:lnSpc>
                <a:spcPct val="80000"/>
              </a:lnSpc>
              <a:buFont typeface="Wingdings 2" pitchFamily="18" charset="2"/>
              <a:buNone/>
            </a:pPr>
            <a:endParaRPr lang="bg-BG" altLang="bg-BG" sz="1700" b="1" dirty="0" smtClean="0">
              <a:solidFill>
                <a:srgbClr val="262626"/>
              </a:solidFill>
            </a:endParaRPr>
          </a:p>
          <a:p>
            <a:pPr marL="136525" indent="0" algn="ctr">
              <a:lnSpc>
                <a:spcPct val="80000"/>
              </a:lnSpc>
              <a:buFont typeface="Wingdings 2" pitchFamily="18" charset="2"/>
              <a:buNone/>
            </a:pPr>
            <a:endParaRPr lang="bg-BG" altLang="bg-BG" sz="2400" b="1" dirty="0" smtClean="0">
              <a:solidFill>
                <a:srgbClr val="262626"/>
              </a:solidFill>
            </a:endParaRPr>
          </a:p>
          <a:p>
            <a:pPr marL="136525" indent="0" algn="ctr">
              <a:lnSpc>
                <a:spcPct val="80000"/>
              </a:lnSpc>
              <a:buFont typeface="Wingdings 2" pitchFamily="18" charset="2"/>
              <a:buNone/>
            </a:pPr>
            <a:endParaRPr lang="bg-BG" altLang="bg-BG" sz="2400" b="1" dirty="0" smtClean="0">
              <a:solidFill>
                <a:srgbClr val="262626"/>
              </a:solidFill>
            </a:endParaRPr>
          </a:p>
          <a:p>
            <a:pPr marL="136525" indent="0" algn="ctr">
              <a:lnSpc>
                <a:spcPct val="80000"/>
              </a:lnSpc>
              <a:buFont typeface="Wingdings 2" pitchFamily="18" charset="2"/>
              <a:buNone/>
            </a:pPr>
            <a:r>
              <a:rPr lang="bg-BG" altLang="bg-BG" sz="2500" b="1" dirty="0" smtClean="0">
                <a:solidFill>
                  <a:srgbClr val="262626"/>
                </a:solidFill>
              </a:rPr>
              <a:t>За повече информация моля да се обърнете към Вашата община!</a:t>
            </a:r>
          </a:p>
          <a:p>
            <a:pPr marL="136525" indent="0" algn="ctr">
              <a:lnSpc>
                <a:spcPct val="80000"/>
              </a:lnSpc>
              <a:buFont typeface="Wingdings 2" pitchFamily="18" charset="2"/>
              <a:buNone/>
            </a:pPr>
            <a:endParaRPr lang="bg-BG" altLang="bg-BG" sz="2500" b="1" dirty="0" smtClean="0">
              <a:solidFill>
                <a:srgbClr val="262626"/>
              </a:solidFill>
            </a:endParaRPr>
          </a:p>
          <a:p>
            <a:pPr marL="136525" indent="0" algn="r">
              <a:lnSpc>
                <a:spcPct val="80000"/>
              </a:lnSpc>
              <a:spcBef>
                <a:spcPct val="0"/>
              </a:spcBef>
              <a:buClrTx/>
              <a:buNone/>
            </a:pPr>
            <a:endParaRPr lang="bg-BG" altLang="bg-BG" sz="2500" b="1" dirty="0" smtClean="0">
              <a:solidFill>
                <a:srgbClr val="000000"/>
              </a:solidFill>
            </a:endParaRPr>
          </a:p>
          <a:p>
            <a:pPr marL="136525" indent="0" algn="r">
              <a:lnSpc>
                <a:spcPct val="80000"/>
              </a:lnSpc>
              <a:spcBef>
                <a:spcPct val="0"/>
              </a:spcBef>
              <a:buClrTx/>
              <a:buNone/>
            </a:pPr>
            <a:endParaRPr lang="bg-BG" altLang="bg-BG" sz="2500" b="1" dirty="0">
              <a:solidFill>
                <a:srgbClr val="000000"/>
              </a:solidFill>
            </a:endParaRPr>
          </a:p>
          <a:p>
            <a:pPr marL="136525" indent="0" algn="r">
              <a:lnSpc>
                <a:spcPct val="80000"/>
              </a:lnSpc>
              <a:spcBef>
                <a:spcPct val="0"/>
              </a:spcBef>
              <a:buClrTx/>
              <a:buNone/>
            </a:pPr>
            <a:endParaRPr lang="bg-BG" altLang="bg-BG" sz="2500" b="1" dirty="0" smtClean="0">
              <a:solidFill>
                <a:srgbClr val="000000"/>
              </a:solidFill>
            </a:endParaRPr>
          </a:p>
          <a:p>
            <a:pPr marL="136525" indent="0" algn="r">
              <a:lnSpc>
                <a:spcPct val="80000"/>
              </a:lnSpc>
              <a:spcBef>
                <a:spcPct val="0"/>
              </a:spcBef>
              <a:buClrTx/>
              <a:buNone/>
            </a:pPr>
            <a:endParaRPr lang="en-US" altLang="bg-BG" sz="2500" b="1" dirty="0" smtClean="0">
              <a:solidFill>
                <a:srgbClr val="000000"/>
              </a:solidFill>
            </a:endParaRPr>
          </a:p>
          <a:p>
            <a:pPr marL="136525" indent="0" algn="r">
              <a:lnSpc>
                <a:spcPct val="80000"/>
              </a:lnSpc>
              <a:spcBef>
                <a:spcPct val="0"/>
              </a:spcBef>
              <a:buClrTx/>
              <a:buNone/>
            </a:pPr>
            <a:endParaRPr lang="bg-BG" altLang="bg-BG" sz="2500" b="1" dirty="0" smtClean="0">
              <a:solidFill>
                <a:srgbClr val="000000"/>
              </a:solidFill>
            </a:endParaRPr>
          </a:p>
          <a:p>
            <a:pPr marL="136525" indent="0" algn="ctr">
              <a:lnSpc>
                <a:spcPct val="80000"/>
              </a:lnSpc>
              <a:spcBef>
                <a:spcPct val="0"/>
              </a:spcBef>
              <a:buClrTx/>
              <a:buNone/>
            </a:pPr>
            <a:r>
              <a:rPr lang="bg-BG" altLang="bg-BG" sz="2500" b="1" dirty="0" smtClean="0">
                <a:solidFill>
                  <a:srgbClr val="000000"/>
                </a:solidFill>
              </a:rPr>
              <a:t>Одобрените </a:t>
            </a:r>
            <a:r>
              <a:rPr lang="bg-BG" altLang="bg-BG" sz="2500" b="1" dirty="0">
                <a:solidFill>
                  <a:srgbClr val="000000"/>
                </a:solidFill>
              </a:rPr>
              <a:t>методически указания, както и образците към тях </a:t>
            </a:r>
            <a:r>
              <a:rPr lang="bg-BG" altLang="bg-BG" sz="2500" b="1" dirty="0" smtClean="0">
                <a:solidFill>
                  <a:srgbClr val="000000"/>
                </a:solidFill>
              </a:rPr>
              <a:t>са качени на интернет страницата на МРРБ, </a:t>
            </a:r>
            <a:r>
              <a:rPr lang="bg-BG" altLang="bg-BG" sz="2500" b="1" dirty="0">
                <a:solidFill>
                  <a:srgbClr val="000000"/>
                </a:solidFill>
              </a:rPr>
              <a:t> </a:t>
            </a:r>
            <a:r>
              <a:rPr lang="bg-BG" altLang="bg-BG" sz="2500" b="1" dirty="0" smtClean="0">
                <a:solidFill>
                  <a:srgbClr val="000000"/>
                </a:solidFill>
              </a:rPr>
              <a:t>секция </a:t>
            </a:r>
            <a:r>
              <a:rPr lang="bg-BG" altLang="bg-BG" sz="2500" b="1" dirty="0">
                <a:solidFill>
                  <a:srgbClr val="000000"/>
                </a:solidFill>
              </a:rPr>
              <a:t>„Обновяване на жилища“, под-секция Национална програма за енергийна ефективност на </a:t>
            </a:r>
            <a:r>
              <a:rPr lang="bg-BG" altLang="bg-BG" sz="2500" b="1" dirty="0" err="1">
                <a:solidFill>
                  <a:srgbClr val="000000"/>
                </a:solidFill>
              </a:rPr>
              <a:t>многофамилни</a:t>
            </a:r>
            <a:r>
              <a:rPr lang="bg-BG" altLang="bg-BG" sz="2500" b="1" dirty="0">
                <a:solidFill>
                  <a:srgbClr val="000000"/>
                </a:solidFill>
              </a:rPr>
              <a:t> жилищни </a:t>
            </a:r>
            <a:r>
              <a:rPr lang="bg-BG" altLang="bg-BG" sz="2500" b="1" dirty="0" smtClean="0">
                <a:solidFill>
                  <a:srgbClr val="000000"/>
                </a:solidFill>
              </a:rPr>
              <a:t>сгради</a:t>
            </a:r>
            <a:r>
              <a:rPr lang="bg-BG" altLang="bg-BG" sz="2400" b="1" dirty="0" smtClean="0">
                <a:solidFill>
                  <a:srgbClr val="000000"/>
                </a:solidFill>
              </a:rPr>
              <a:t>.</a:t>
            </a:r>
            <a:endParaRPr lang="bg-BG" altLang="bg-BG" sz="2400" b="1" dirty="0">
              <a:solidFill>
                <a:srgbClr val="000000"/>
              </a:solidFill>
            </a:endParaRPr>
          </a:p>
          <a:p>
            <a:pPr marL="136525" indent="0" algn="ctr">
              <a:lnSpc>
                <a:spcPct val="80000"/>
              </a:lnSpc>
              <a:spcBef>
                <a:spcPct val="0"/>
              </a:spcBef>
              <a:buClrTx/>
              <a:buFont typeface="Wingdings 2" pitchFamily="18" charset="2"/>
              <a:buNone/>
            </a:pPr>
            <a:r>
              <a:rPr lang="en-US" altLang="bg-BG" sz="1700" i="1" dirty="0" smtClean="0">
                <a:solidFill>
                  <a:srgbClr val="262626"/>
                </a:solidFill>
              </a:rPr>
              <a:t> </a:t>
            </a:r>
            <a:endParaRPr lang="bg-BG" altLang="bg-BG" sz="1700" i="1" dirty="0" smtClean="0">
              <a:solidFill>
                <a:srgbClr val="262626"/>
              </a:solidFill>
            </a:endParaRPr>
          </a:p>
          <a:p>
            <a:pPr marL="136525" indent="0">
              <a:lnSpc>
                <a:spcPct val="80000"/>
              </a:lnSpc>
              <a:buFont typeface="Wingdings 2" pitchFamily="18" charset="2"/>
              <a:buNone/>
            </a:pPr>
            <a:endParaRPr lang="bg-BG" sz="1700" b="1" dirty="0" smtClean="0">
              <a:solidFill>
                <a:srgbClr val="262626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350" y="8113"/>
            <a:ext cx="9144000" cy="1188640"/>
          </a:xfrm>
          <a:prstGeom prst="rect">
            <a:avLst/>
          </a:prstGeom>
        </p:spPr>
        <p:txBody>
          <a:bodyPr anchor="ctr">
            <a:normAutofit fontScale="70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1"/>
                </a:solidFill>
                <a:effectLst/>
                <a:cs typeface="Aharoni" panose="02010803020104030203" pitchFamily="2" charset="-79"/>
              </a:rPr>
              <a:t>	</a:t>
            </a:r>
            <a:endParaRPr lang="bg-BG" sz="2400" dirty="0" smtClean="0">
              <a:solidFill>
                <a:schemeClr val="tx1"/>
              </a:solidFill>
              <a:effectLst/>
              <a:cs typeface="Aharoni" panose="02010803020104030203" pitchFamily="2" charset="-79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bg-BG" sz="3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МИНИСТЕРСТВО </a:t>
            </a:r>
            <a:r>
              <a:rPr lang="bg-BG" sz="3400" dirty="0">
                <a:solidFill>
                  <a:schemeClr val="tx1"/>
                </a:solidFill>
                <a:latin typeface="Arial Black" panose="020B0A04020102020204" pitchFamily="34" charset="0"/>
              </a:rPr>
              <a:t>НА РЕГИОНАЛНОТО </a:t>
            </a:r>
            <a:br>
              <a:rPr lang="bg-BG" sz="34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bg-BG" sz="3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РАЗВИТИЕ </a:t>
            </a:r>
            <a:r>
              <a:rPr lang="bg-BG" sz="3400" dirty="0">
                <a:solidFill>
                  <a:schemeClr val="tx1"/>
                </a:solidFill>
                <a:latin typeface="Arial Black" panose="020B0A04020102020204" pitchFamily="34" charset="0"/>
              </a:rPr>
              <a:t>И БЛАГОУСТРОЙСТВОТО</a:t>
            </a:r>
            <a:r>
              <a:rPr lang="bg-BG" sz="340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cs typeface="Aharoni" panose="02010803020104030203" pitchFamily="2" charset="-79"/>
              </a:rPr>
              <a:t/>
            </a:r>
            <a:br>
              <a:rPr lang="bg-BG" sz="340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cs typeface="Aharoni" panose="02010803020104030203" pitchFamily="2" charset="-79"/>
              </a:rPr>
            </a:br>
            <a:endParaRPr lang="bg-BG" sz="3400" dirty="0">
              <a:solidFill>
                <a:schemeClr val="tx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899548-94EC-4E3D-B8CA-9DB5B7A96D72}" type="slidenum">
              <a:rPr lang="bg-BG"/>
              <a:pPr>
                <a:defRPr/>
              </a:pPr>
              <a:t>21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35467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350"/>
            <a:ext cx="9139477" cy="83671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Икономическият ефект от програмата</a:t>
            </a:r>
            <a:endParaRPr lang="bg-BG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836613"/>
            <a:ext cx="9144000" cy="6021387"/>
          </a:xfrm>
          <a:solidFill>
            <a:schemeClr val="tx1">
              <a:lumMod val="95000"/>
            </a:schemeClr>
          </a:solidFill>
        </p:spPr>
        <p:txBody>
          <a:bodyPr>
            <a:noAutofit/>
          </a:bodyPr>
          <a:lstStyle/>
          <a:p>
            <a:pPr lvl="1" algn="just">
              <a:lnSpc>
                <a:spcPct val="200000"/>
              </a:lnSpc>
              <a:buClr>
                <a:schemeClr val="bg1"/>
              </a:buClr>
              <a:buSzPct val="100000"/>
              <a:buFont typeface="Wingdings" pitchFamily="2" charset="2"/>
              <a:buChar char="v"/>
            </a:pPr>
            <a:r>
              <a:rPr lang="bg-BG" b="1" dirty="0" smtClean="0">
                <a:solidFill>
                  <a:srgbClr val="000000"/>
                </a:solidFill>
              </a:rPr>
              <a:t>Повече възможности за бизнеса:</a:t>
            </a:r>
          </a:p>
          <a:p>
            <a:pPr lvl="2" algn="just">
              <a:lnSpc>
                <a:spcPct val="200000"/>
              </a:lnSpc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sz="2400" dirty="0" smtClean="0">
                <a:solidFill>
                  <a:srgbClr val="000000"/>
                </a:solidFill>
              </a:rPr>
              <a:t>проектанти;</a:t>
            </a:r>
          </a:p>
          <a:p>
            <a:pPr lvl="2" algn="just">
              <a:lnSpc>
                <a:spcPct val="200000"/>
              </a:lnSpc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sz="2400" dirty="0" smtClean="0">
                <a:solidFill>
                  <a:srgbClr val="000000"/>
                </a:solidFill>
              </a:rPr>
              <a:t>строителен бранш;</a:t>
            </a:r>
          </a:p>
          <a:p>
            <a:pPr lvl="2" algn="just">
              <a:lnSpc>
                <a:spcPct val="200000"/>
              </a:lnSpc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sz="2400" dirty="0" smtClean="0">
                <a:solidFill>
                  <a:srgbClr val="000000"/>
                </a:solidFill>
              </a:rPr>
              <a:t> фирми за технически обследвания;</a:t>
            </a:r>
          </a:p>
          <a:p>
            <a:pPr lvl="2" algn="just">
              <a:lnSpc>
                <a:spcPct val="200000"/>
              </a:lnSpc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sz="2400" dirty="0" smtClean="0">
                <a:solidFill>
                  <a:srgbClr val="000000"/>
                </a:solidFill>
              </a:rPr>
              <a:t>фирми за обследвания за енергийна ефективност;</a:t>
            </a:r>
          </a:p>
          <a:p>
            <a:pPr lvl="2" algn="just">
              <a:lnSpc>
                <a:spcPct val="200000"/>
              </a:lnSpc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sz="2400" dirty="0" smtClean="0">
                <a:solidFill>
                  <a:srgbClr val="000000"/>
                </a:solidFill>
              </a:rPr>
              <a:t>производители на материали;</a:t>
            </a:r>
          </a:p>
          <a:p>
            <a:pPr lvl="2" algn="just">
              <a:lnSpc>
                <a:spcPct val="200000"/>
              </a:lnSpc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sz="2400" dirty="0" smtClean="0">
                <a:solidFill>
                  <a:srgbClr val="000000"/>
                </a:solidFill>
              </a:rPr>
              <a:t>повишаване на икономическата активност.</a:t>
            </a:r>
          </a:p>
          <a:p>
            <a:pPr lvl="1" algn="just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endParaRPr 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 txBox="1">
            <a:spLocks noGrp="1"/>
          </p:cNvSpPr>
          <p:nvPr/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</p:spPr>
        <p:txBody>
          <a:bodyPr lIns="0" rIns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7ACF6C0-D196-4DAE-A77F-3EA8DC452FCD}" type="slidenum">
              <a:rPr lang="bg-BG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bg-BG" sz="1200">
              <a:solidFill>
                <a:schemeClr val="tx1">
                  <a:shade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350"/>
            <a:ext cx="9139477" cy="83671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Социалният ефект от програмата</a:t>
            </a:r>
            <a:endParaRPr lang="bg-BG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836613"/>
            <a:ext cx="9144000" cy="6021387"/>
          </a:xfrm>
          <a:solidFill>
            <a:schemeClr val="tx1">
              <a:lumMod val="95000"/>
            </a:schemeClr>
          </a:solidFill>
        </p:spPr>
        <p:txBody>
          <a:bodyPr>
            <a:noAutofit/>
          </a:bodyPr>
          <a:lstStyle/>
          <a:p>
            <a:pPr lvl="1" algn="just">
              <a:lnSpc>
                <a:spcPct val="200000"/>
              </a:lnSpc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dirty="0" smtClean="0">
                <a:solidFill>
                  <a:srgbClr val="000000"/>
                </a:solidFill>
              </a:rPr>
              <a:t>Осигуряване на допълнителна заетост;</a:t>
            </a:r>
          </a:p>
          <a:p>
            <a:pPr lvl="1" algn="just">
              <a:lnSpc>
                <a:spcPct val="150000"/>
              </a:lnSpc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dirty="0" smtClean="0">
                <a:solidFill>
                  <a:srgbClr val="000000"/>
                </a:solidFill>
              </a:rPr>
              <a:t>Установяване на традиции в управлението на </a:t>
            </a:r>
            <a:r>
              <a:rPr lang="bg-BG" dirty="0" err="1" smtClean="0">
                <a:solidFill>
                  <a:srgbClr val="000000"/>
                </a:solidFill>
              </a:rPr>
              <a:t>многофамилни</a:t>
            </a:r>
            <a:r>
              <a:rPr lang="bg-BG" dirty="0" smtClean="0">
                <a:solidFill>
                  <a:srgbClr val="000000"/>
                </a:solidFill>
              </a:rPr>
              <a:t> жилищни сгради;</a:t>
            </a:r>
          </a:p>
          <a:p>
            <a:pPr lvl="1" algn="just">
              <a:lnSpc>
                <a:spcPct val="200000"/>
              </a:lnSpc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dirty="0" smtClean="0">
                <a:solidFill>
                  <a:srgbClr val="000000"/>
                </a:solidFill>
              </a:rPr>
              <a:t>Повишаване на разполагаемият доход на домакинствата;</a:t>
            </a:r>
          </a:p>
          <a:p>
            <a:pPr lvl="1" algn="just">
              <a:lnSpc>
                <a:spcPct val="150000"/>
              </a:lnSpc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dirty="0" smtClean="0">
                <a:solidFill>
                  <a:srgbClr val="000000"/>
                </a:solidFill>
              </a:rPr>
              <a:t>Повишаване на обществената осведоменост за начините за повишаване на енергийната ефективност;</a:t>
            </a:r>
          </a:p>
          <a:p>
            <a:pPr lvl="1" algn="just">
              <a:lnSpc>
                <a:spcPct val="150000"/>
              </a:lnSpc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dirty="0" smtClean="0">
                <a:solidFill>
                  <a:srgbClr val="000000"/>
                </a:solidFill>
              </a:rPr>
              <a:t>Подобряване на качеството на живот на живеещите в панелни сгради.</a:t>
            </a:r>
          </a:p>
          <a:p>
            <a:pPr lvl="1" algn="just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endParaRPr 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 txBox="1">
            <a:spLocks noGrp="1"/>
          </p:cNvSpPr>
          <p:nvPr/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</p:spPr>
        <p:txBody>
          <a:bodyPr lIns="0" rIns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7ACF6C0-D196-4DAE-A77F-3EA8DC452FCD}" type="slidenum">
              <a:rPr lang="bg-BG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bg-BG" sz="1200">
              <a:solidFill>
                <a:schemeClr val="tx1">
                  <a:shade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39477" cy="764704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Основни параметри</a:t>
            </a:r>
            <a:endParaRPr lang="bg-BG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  <a:solidFill>
            <a:schemeClr val="tx1">
              <a:lumMod val="95000"/>
            </a:schemeClr>
          </a:solidFill>
        </p:spPr>
        <p:txBody>
          <a:bodyPr>
            <a:noAutofit/>
          </a:bodyPr>
          <a:lstStyle/>
          <a:p>
            <a:pPr algn="just">
              <a:buClr>
                <a:schemeClr val="bg1"/>
              </a:buClr>
              <a:buSzPct val="100000"/>
              <a:buFont typeface="Wingdings" pitchFamily="2" charset="2"/>
              <a:buChar char="v"/>
            </a:pPr>
            <a:r>
              <a:rPr lang="bg-BG" sz="2400" b="1" dirty="0" smtClean="0">
                <a:solidFill>
                  <a:srgbClr val="000000"/>
                </a:solidFill>
              </a:rPr>
              <a:t>Териториален обхват </a:t>
            </a:r>
            <a:endParaRPr lang="bg-BG" sz="2400" dirty="0" smtClean="0">
              <a:solidFill>
                <a:srgbClr val="000000"/>
              </a:solidFill>
            </a:endParaRPr>
          </a:p>
          <a:p>
            <a:pPr lvl="1" algn="just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dirty="0" smtClean="0">
                <a:solidFill>
                  <a:srgbClr val="000000"/>
                </a:solidFill>
              </a:rPr>
              <a:t>Дейностите ще се осъществяват на територията на Република България, в рамките на 265 общини.</a:t>
            </a:r>
          </a:p>
          <a:p>
            <a:pPr algn="just">
              <a:lnSpc>
                <a:spcPct val="150000"/>
              </a:lnSpc>
              <a:buClr>
                <a:schemeClr val="bg1"/>
              </a:buClr>
              <a:buSzPct val="100000"/>
              <a:buFont typeface="Wingdings" pitchFamily="2" charset="2"/>
              <a:buChar char="v"/>
            </a:pPr>
            <a:r>
              <a:rPr lang="bg-BG" sz="2400" b="1" dirty="0" smtClean="0">
                <a:solidFill>
                  <a:srgbClr val="000000"/>
                </a:solidFill>
              </a:rPr>
              <a:t>Продължителност на програмата</a:t>
            </a:r>
            <a:r>
              <a:rPr lang="bg-BG" sz="2400" dirty="0" smtClean="0">
                <a:solidFill>
                  <a:srgbClr val="000000"/>
                </a:solidFill>
              </a:rPr>
              <a:t> </a:t>
            </a:r>
          </a:p>
          <a:p>
            <a:pPr lvl="1" algn="just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dirty="0" smtClean="0">
                <a:solidFill>
                  <a:srgbClr val="000000"/>
                </a:solidFill>
              </a:rPr>
              <a:t>Кандидатстването ще бъде постоянно в рамките на 2 години: 2015 – 2016 г. </a:t>
            </a:r>
          </a:p>
          <a:p>
            <a:pPr lvl="1" algn="just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dirty="0" smtClean="0">
                <a:solidFill>
                  <a:srgbClr val="000000"/>
                </a:solidFill>
              </a:rPr>
              <a:t>Продължителността на програмата може да бъде удължавана при наличен свободен финансов ресурс.</a:t>
            </a:r>
          </a:p>
          <a:p>
            <a:pPr algn="just">
              <a:lnSpc>
                <a:spcPct val="150000"/>
              </a:lnSpc>
              <a:buClr>
                <a:schemeClr val="bg1"/>
              </a:buClr>
              <a:buSzPct val="100000"/>
              <a:buFont typeface="Wingdings" pitchFamily="2" charset="2"/>
              <a:buChar char="v"/>
            </a:pPr>
            <a:r>
              <a:rPr lang="bg-BG" sz="2400" b="1" dirty="0" smtClean="0">
                <a:solidFill>
                  <a:srgbClr val="000000"/>
                </a:solidFill>
              </a:rPr>
              <a:t>Ресурс</a:t>
            </a:r>
            <a:r>
              <a:rPr lang="bg-BG" sz="2400" dirty="0" smtClean="0">
                <a:solidFill>
                  <a:srgbClr val="000000"/>
                </a:solidFill>
              </a:rPr>
              <a:t> – 1 млрд. лева</a:t>
            </a:r>
          </a:p>
          <a:p>
            <a:pPr algn="just">
              <a:lnSpc>
                <a:spcPct val="150000"/>
              </a:lnSpc>
              <a:buClr>
                <a:schemeClr val="bg1"/>
              </a:buClr>
              <a:buSzPct val="100000"/>
              <a:buFont typeface="Wingdings" pitchFamily="2" charset="2"/>
              <a:buChar char="v"/>
            </a:pPr>
            <a:r>
              <a:rPr lang="bg-BG" sz="2400" b="1" dirty="0" smtClean="0">
                <a:solidFill>
                  <a:srgbClr val="000000"/>
                </a:solidFill>
              </a:rPr>
              <a:t>Финансова помощ</a:t>
            </a:r>
          </a:p>
          <a:p>
            <a:pPr lvl="1" algn="just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dirty="0" smtClean="0">
                <a:solidFill>
                  <a:srgbClr val="000000"/>
                </a:solidFill>
              </a:rPr>
              <a:t>Сгради с одобрени заявления за кандидатстване ще получат </a:t>
            </a:r>
            <a:r>
              <a:rPr lang="bg-BG" dirty="0" err="1" smtClean="0">
                <a:solidFill>
                  <a:srgbClr val="000000"/>
                </a:solidFill>
              </a:rPr>
              <a:t>100%</a:t>
            </a:r>
            <a:r>
              <a:rPr lang="bg-BG" dirty="0" smtClean="0">
                <a:solidFill>
                  <a:srgbClr val="000000"/>
                </a:solidFill>
              </a:rPr>
              <a:t> безвъзмездна финансова помощ. </a:t>
            </a:r>
          </a:p>
          <a:p>
            <a:pPr>
              <a:buClr>
                <a:schemeClr val="bg1"/>
              </a:buClr>
              <a:buSzPct val="100000"/>
              <a:buFont typeface="Wingdings" pitchFamily="2" charset="2"/>
              <a:buChar char="v"/>
            </a:pPr>
            <a:endParaRPr lang="bg-BG" sz="2200" dirty="0" smtClean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A60F64-DDBA-48E5-B671-1F0A17B80E54}" type="slidenum">
              <a:rPr lang="bg-BG"/>
              <a:pPr>
                <a:defRPr/>
              </a:pPr>
              <a:t>5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39477" cy="548680"/>
          </a:xfrm>
        </p:spPr>
        <p:txBody>
          <a:bodyPr>
            <a:noAutofit/>
          </a:bodyPr>
          <a:lstStyle/>
          <a:p>
            <a:r>
              <a:rPr lang="bg-BG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Участници (1)</a:t>
            </a:r>
            <a:endParaRPr lang="bg-BG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  <a:solidFill>
            <a:schemeClr val="tx1">
              <a:lumMod val="95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algn="just">
              <a:buClr>
                <a:schemeClr val="bg1"/>
              </a:buClr>
              <a:buSzPct val="100000"/>
              <a:buFont typeface="Wingdings" panose="05000000000000000000" pitchFamily="2" charset="2"/>
              <a:buChar char="v"/>
            </a:pPr>
            <a:r>
              <a:rPr lang="bg-BG" sz="2700" b="1" dirty="0" smtClean="0">
                <a:solidFill>
                  <a:srgbClr val="000000"/>
                </a:solidFill>
              </a:rPr>
              <a:t>Общината</a:t>
            </a:r>
          </a:p>
          <a:p>
            <a:pPr lvl="1" algn="just">
              <a:buClr>
                <a:schemeClr val="bg1"/>
              </a:buClr>
              <a:buSzPct val="100000"/>
              <a:buFont typeface="Wingdings" panose="05000000000000000000" pitchFamily="2" charset="2"/>
              <a:buChar char="v"/>
            </a:pPr>
            <a:r>
              <a:rPr lang="bg-BG" sz="2700" dirty="0" smtClean="0">
                <a:solidFill>
                  <a:srgbClr val="000000"/>
                </a:solidFill>
              </a:rPr>
              <a:t>отговаря за цялостното техническо и финансово администриране на програмата на своята територия;</a:t>
            </a:r>
          </a:p>
          <a:p>
            <a:pPr lvl="1" algn="just">
              <a:buClr>
                <a:schemeClr val="bg1"/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sz="2700" dirty="0" smtClean="0">
                <a:solidFill>
                  <a:srgbClr val="000000"/>
                </a:solidFill>
              </a:rPr>
              <a:t>приема заявления от </a:t>
            </a:r>
            <a:r>
              <a:rPr lang="ru-RU" sz="2700" dirty="0" err="1" smtClean="0">
                <a:solidFill>
                  <a:srgbClr val="000000"/>
                </a:solidFill>
              </a:rPr>
              <a:t>сдруженията</a:t>
            </a:r>
            <a:r>
              <a:rPr lang="ru-RU" sz="2700" dirty="0" smtClean="0">
                <a:solidFill>
                  <a:srgbClr val="000000"/>
                </a:solidFill>
              </a:rPr>
              <a:t> на </a:t>
            </a:r>
            <a:r>
              <a:rPr lang="ru-RU" sz="2700" dirty="0" err="1" smtClean="0">
                <a:solidFill>
                  <a:srgbClr val="000000"/>
                </a:solidFill>
              </a:rPr>
              <a:t>собствениците</a:t>
            </a:r>
            <a:r>
              <a:rPr lang="ru-RU" sz="2700" dirty="0" smtClean="0">
                <a:solidFill>
                  <a:srgbClr val="000000"/>
                </a:solidFill>
              </a:rPr>
              <a:t> и </a:t>
            </a:r>
            <a:r>
              <a:rPr lang="ru-RU" sz="2700" dirty="0" err="1" smtClean="0">
                <a:solidFill>
                  <a:srgbClr val="000000"/>
                </a:solidFill>
              </a:rPr>
              <a:t>сключва</a:t>
            </a:r>
            <a:r>
              <a:rPr lang="ru-RU" sz="2700" dirty="0" smtClean="0">
                <a:solidFill>
                  <a:srgbClr val="000000"/>
                </a:solidFill>
              </a:rPr>
              <a:t> договор </a:t>
            </a:r>
            <a:r>
              <a:rPr lang="ru-RU" sz="2700" dirty="0" err="1" smtClean="0">
                <a:solidFill>
                  <a:srgbClr val="000000"/>
                </a:solidFill>
              </a:rPr>
              <a:t>със</a:t>
            </a:r>
            <a:r>
              <a:rPr lang="ru-RU" sz="2700" dirty="0" smtClean="0">
                <a:solidFill>
                  <a:srgbClr val="000000"/>
                </a:solidFill>
              </a:rPr>
              <a:t> </a:t>
            </a:r>
            <a:r>
              <a:rPr lang="ru-RU" sz="2700" dirty="0" err="1" smtClean="0">
                <a:solidFill>
                  <a:srgbClr val="000000"/>
                </a:solidFill>
              </a:rPr>
              <a:t>съответните</a:t>
            </a:r>
            <a:r>
              <a:rPr lang="ru-RU" sz="2700" dirty="0" smtClean="0">
                <a:solidFill>
                  <a:srgbClr val="000000"/>
                </a:solidFill>
              </a:rPr>
              <a:t> </a:t>
            </a:r>
            <a:r>
              <a:rPr lang="ru-RU" sz="2700" dirty="0" err="1" smtClean="0">
                <a:solidFill>
                  <a:srgbClr val="000000"/>
                </a:solidFill>
              </a:rPr>
              <a:t>сдружения</a:t>
            </a:r>
            <a:r>
              <a:rPr lang="ru-RU" sz="2700" dirty="0" smtClean="0">
                <a:solidFill>
                  <a:srgbClr val="000000"/>
                </a:solidFill>
              </a:rPr>
              <a:t> по </a:t>
            </a:r>
            <a:r>
              <a:rPr lang="ru-RU" sz="2700" dirty="0" err="1" smtClean="0">
                <a:solidFill>
                  <a:srgbClr val="000000"/>
                </a:solidFill>
              </a:rPr>
              <a:t>предоставянето</a:t>
            </a:r>
            <a:r>
              <a:rPr lang="ru-RU" sz="2700" dirty="0" smtClean="0">
                <a:solidFill>
                  <a:srgbClr val="000000"/>
                </a:solidFill>
              </a:rPr>
              <a:t> на </a:t>
            </a:r>
            <a:r>
              <a:rPr lang="ru-RU" sz="2700" dirty="0" err="1" smtClean="0">
                <a:solidFill>
                  <a:srgbClr val="000000"/>
                </a:solidFill>
              </a:rPr>
              <a:t>финансирането</a:t>
            </a:r>
            <a:r>
              <a:rPr lang="ru-RU" sz="2700" dirty="0" smtClean="0">
                <a:solidFill>
                  <a:srgbClr val="000000"/>
                </a:solidFill>
              </a:rPr>
              <a:t> и </a:t>
            </a:r>
            <a:r>
              <a:rPr lang="ru-RU" sz="2700" dirty="0" err="1" smtClean="0">
                <a:solidFill>
                  <a:srgbClr val="000000"/>
                </a:solidFill>
              </a:rPr>
              <a:t>помощта</a:t>
            </a:r>
            <a:r>
              <a:rPr lang="ru-RU" sz="2700" dirty="0" smtClean="0">
                <a:solidFill>
                  <a:srgbClr val="000000"/>
                </a:solidFill>
              </a:rPr>
              <a:t>;</a:t>
            </a:r>
          </a:p>
          <a:p>
            <a:pPr lvl="1" algn="just">
              <a:buClr>
                <a:schemeClr val="bg1"/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sz="2700" dirty="0" err="1" smtClean="0">
                <a:solidFill>
                  <a:srgbClr val="000000"/>
                </a:solidFill>
              </a:rPr>
              <a:t>договаря</a:t>
            </a:r>
            <a:r>
              <a:rPr lang="ru-RU" sz="2700" dirty="0" smtClean="0">
                <a:solidFill>
                  <a:srgbClr val="000000"/>
                </a:solidFill>
              </a:rPr>
              <a:t> и </a:t>
            </a:r>
            <a:r>
              <a:rPr lang="ru-RU" sz="2700" dirty="0" err="1" smtClean="0">
                <a:solidFill>
                  <a:srgbClr val="000000"/>
                </a:solidFill>
              </a:rPr>
              <a:t>разплаща</a:t>
            </a:r>
            <a:r>
              <a:rPr lang="ru-RU" sz="2700" dirty="0" smtClean="0">
                <a:solidFill>
                  <a:srgbClr val="000000"/>
                </a:solidFill>
              </a:rPr>
              <a:t> </a:t>
            </a:r>
            <a:r>
              <a:rPr lang="ru-RU" sz="2700" dirty="0" err="1" smtClean="0">
                <a:solidFill>
                  <a:srgbClr val="000000"/>
                </a:solidFill>
              </a:rPr>
              <a:t>всички</a:t>
            </a:r>
            <a:r>
              <a:rPr lang="ru-RU" sz="2700" dirty="0" smtClean="0">
                <a:solidFill>
                  <a:srgbClr val="000000"/>
                </a:solidFill>
              </a:rPr>
              <a:t> </a:t>
            </a:r>
            <a:r>
              <a:rPr lang="ru-RU" sz="2700" dirty="0" err="1" smtClean="0">
                <a:solidFill>
                  <a:srgbClr val="000000"/>
                </a:solidFill>
              </a:rPr>
              <a:t>дейности</a:t>
            </a:r>
            <a:r>
              <a:rPr lang="ru-RU" sz="2700" dirty="0" smtClean="0">
                <a:solidFill>
                  <a:srgbClr val="000000"/>
                </a:solidFill>
              </a:rPr>
              <a:t> по </a:t>
            </a:r>
            <a:r>
              <a:rPr lang="ru-RU" sz="2700" dirty="0" err="1" smtClean="0">
                <a:solidFill>
                  <a:srgbClr val="000000"/>
                </a:solidFill>
              </a:rPr>
              <a:t>обновяването</a:t>
            </a:r>
            <a:r>
              <a:rPr lang="ru-RU" sz="2700" dirty="0" smtClean="0">
                <a:solidFill>
                  <a:srgbClr val="000000"/>
                </a:solidFill>
              </a:rPr>
              <a:t>;</a:t>
            </a:r>
          </a:p>
          <a:p>
            <a:pPr lvl="1" algn="just">
              <a:buClr>
                <a:schemeClr val="bg1"/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sz="2700" dirty="0" smtClean="0">
                <a:solidFill>
                  <a:srgbClr val="000000"/>
                </a:solidFill>
              </a:rPr>
              <a:t>сключва договори за целево финансиране с Българската банка за развитие (ББР) и с областния управител за съответното финансиране.</a:t>
            </a:r>
          </a:p>
          <a:p>
            <a:pPr algn="just">
              <a:buClr>
                <a:schemeClr val="bg1"/>
              </a:buClr>
              <a:buSzPct val="100000"/>
              <a:buFont typeface="Wingdings" panose="05000000000000000000" pitchFamily="2" charset="2"/>
              <a:buChar char="v"/>
            </a:pPr>
            <a:endParaRPr lang="ru-RU" sz="1800" b="1" dirty="0" smtClean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D0296-0D57-4B81-B998-FE21F60E93EE}" type="slidenum">
              <a:rPr lang="bg-BG" smtClean="0"/>
              <a:pPr/>
              <a:t>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7020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39477" cy="548680"/>
          </a:xfrm>
        </p:spPr>
        <p:txBody>
          <a:bodyPr>
            <a:noAutofit/>
          </a:bodyPr>
          <a:lstStyle/>
          <a:p>
            <a:r>
              <a:rPr lang="bg-BG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Участници (2)</a:t>
            </a:r>
            <a:endParaRPr lang="bg-BG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309320"/>
          </a:xfrm>
          <a:solidFill>
            <a:schemeClr val="tx1">
              <a:lumMod val="95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algn="just">
              <a:buClr>
                <a:schemeClr val="bg1"/>
              </a:buClr>
              <a:buSzPct val="100000"/>
              <a:buFont typeface="Wingdings" panose="05000000000000000000" pitchFamily="2" charset="2"/>
              <a:buChar char="v"/>
            </a:pPr>
            <a:r>
              <a:rPr lang="bg-BG" sz="2200" b="1" dirty="0" smtClean="0">
                <a:solidFill>
                  <a:srgbClr val="000000"/>
                </a:solidFill>
              </a:rPr>
              <a:t>Областният управител</a:t>
            </a:r>
          </a:p>
          <a:p>
            <a:pPr lvl="1" algn="just">
              <a:buClr>
                <a:schemeClr val="bg1"/>
              </a:buClr>
              <a:buSzPct val="100000"/>
              <a:buFont typeface="Wingdings" panose="05000000000000000000" pitchFamily="2" charset="2"/>
              <a:buChar char="v"/>
            </a:pPr>
            <a:r>
              <a:rPr lang="bg-BG" sz="2200" dirty="0" smtClean="0">
                <a:solidFill>
                  <a:srgbClr val="000000"/>
                </a:solidFill>
              </a:rPr>
              <a:t>в качеството си на представител на държавата подписва договор за целево финансиране с общината и </a:t>
            </a:r>
            <a:r>
              <a:rPr lang="bg-BG" sz="2200" dirty="0" err="1" smtClean="0">
                <a:solidFill>
                  <a:srgbClr val="000000"/>
                </a:solidFill>
              </a:rPr>
              <a:t>ББР</a:t>
            </a:r>
            <a:r>
              <a:rPr lang="bg-BG" sz="2200" dirty="0" smtClean="0">
                <a:solidFill>
                  <a:srgbClr val="000000"/>
                </a:solidFill>
              </a:rPr>
              <a:t> след проверка за наличие на предпоставките за одобряване на сградата, а именно:</a:t>
            </a:r>
            <a:endParaRPr lang="en-US" sz="2200" dirty="0" smtClean="0">
              <a:solidFill>
                <a:srgbClr val="000000"/>
              </a:solidFill>
            </a:endParaRPr>
          </a:p>
          <a:p>
            <a:pPr lvl="2" algn="just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dirty="0" smtClean="0">
                <a:solidFill>
                  <a:srgbClr val="000000"/>
                </a:solidFill>
              </a:rPr>
              <a:t>наличие на цяла сграда;</a:t>
            </a:r>
            <a:endParaRPr lang="en-US" dirty="0" smtClean="0">
              <a:solidFill>
                <a:srgbClr val="000000"/>
              </a:solidFill>
            </a:endParaRPr>
          </a:p>
          <a:p>
            <a:pPr lvl="2" algn="just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dirty="0" smtClean="0">
                <a:solidFill>
                  <a:srgbClr val="000000"/>
                </a:solidFill>
              </a:rPr>
              <a:t>наличие на 36 самостоятелни обекта с жилищно предназначение в сградата; </a:t>
            </a:r>
            <a:endParaRPr lang="en-US" dirty="0" smtClean="0">
              <a:solidFill>
                <a:srgbClr val="000000"/>
              </a:solidFill>
            </a:endParaRPr>
          </a:p>
          <a:p>
            <a:pPr lvl="2" algn="just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dirty="0" smtClean="0">
                <a:solidFill>
                  <a:srgbClr val="000000"/>
                </a:solidFill>
              </a:rPr>
              <a:t>наличие на сдружение на собствениците, регистрирано в общината и в регистър БУЛСТАТ;</a:t>
            </a:r>
            <a:endParaRPr lang="en-US" dirty="0" smtClean="0">
              <a:solidFill>
                <a:srgbClr val="000000"/>
              </a:solidFill>
            </a:endParaRPr>
          </a:p>
          <a:p>
            <a:pPr lvl="2" algn="just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bg-BG" dirty="0" smtClean="0">
                <a:solidFill>
                  <a:srgbClr val="000000"/>
                </a:solidFill>
              </a:rPr>
              <a:t>наличие на договор между сдружението на собствениците и общината.</a:t>
            </a:r>
            <a:endParaRPr lang="en-US" dirty="0" smtClean="0">
              <a:solidFill>
                <a:srgbClr val="000000"/>
              </a:solidFill>
            </a:endParaRPr>
          </a:p>
          <a:p>
            <a:pPr lvl="1" algn="just">
              <a:buClr>
                <a:schemeClr val="bg1"/>
              </a:buClr>
              <a:buSzPct val="100000"/>
              <a:buNone/>
            </a:pPr>
            <a:r>
              <a:rPr lang="bg-BG" sz="2200" dirty="0" smtClean="0">
                <a:solidFill>
                  <a:srgbClr val="000000"/>
                </a:solidFill>
              </a:rPr>
              <a:t>	Проверката се извършва чрез попълване на контролен лист по образец.</a:t>
            </a:r>
            <a:endParaRPr lang="en-US" sz="2200" dirty="0" smtClean="0">
              <a:solidFill>
                <a:srgbClr val="000000"/>
              </a:solidFill>
            </a:endParaRPr>
          </a:p>
          <a:p>
            <a:pPr lvl="1" algn="just">
              <a:buClr>
                <a:schemeClr val="bg1"/>
              </a:buClr>
              <a:buSzPct val="100000"/>
              <a:buFont typeface="Wingdings" panose="05000000000000000000" pitchFamily="2" charset="2"/>
              <a:buChar char="v"/>
            </a:pPr>
            <a:r>
              <a:rPr lang="bg-BG" sz="2200" dirty="0" smtClean="0">
                <a:solidFill>
                  <a:srgbClr val="000000"/>
                </a:solidFill>
              </a:rPr>
              <a:t>наблюдава процеса по обновяването на жилищните сгради на своята територия в изпълнение на договора за целево финансиране, включително участва в приемателните комисии за обектите, и подписва всички протоколи по време на строителството.</a:t>
            </a:r>
            <a:endParaRPr lang="en-US" sz="2200" dirty="0" smtClean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D0296-0D57-4B81-B998-FE21F60E93EE}" type="slidenum">
              <a:rPr lang="bg-BG" smtClean="0"/>
              <a:pPr/>
              <a:t>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7020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39477" cy="548680"/>
          </a:xfrm>
        </p:spPr>
        <p:txBody>
          <a:bodyPr>
            <a:noAutofit/>
          </a:bodyPr>
          <a:lstStyle/>
          <a:p>
            <a:r>
              <a:rPr lang="bg-BG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Участници (3)</a:t>
            </a:r>
            <a:endParaRPr lang="bg-BG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  <a:solidFill>
            <a:schemeClr val="tx1">
              <a:lumMod val="95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algn="just">
              <a:buClr>
                <a:schemeClr val="bg1"/>
              </a:buClr>
              <a:buSzPct val="100000"/>
              <a:buFont typeface="Wingdings" panose="05000000000000000000" pitchFamily="2" charset="2"/>
              <a:buChar char="v"/>
            </a:pPr>
            <a:r>
              <a:rPr lang="bg-BG" sz="2200" b="1" dirty="0" smtClean="0">
                <a:solidFill>
                  <a:schemeClr val="bg1"/>
                </a:solidFill>
              </a:rPr>
              <a:t>Министерство на финансите (МФ) е отговорно за:</a:t>
            </a:r>
          </a:p>
          <a:p>
            <a:pPr lvl="1" algn="just">
              <a:buClr>
                <a:schemeClr val="bg1"/>
              </a:buClr>
              <a:buSzPct val="100000"/>
              <a:buFont typeface="Wingdings" panose="05000000000000000000" pitchFamily="2" charset="2"/>
              <a:buChar char="v"/>
            </a:pPr>
            <a:r>
              <a:rPr lang="bg-BG" sz="2200" dirty="0" smtClean="0">
                <a:solidFill>
                  <a:schemeClr val="bg1"/>
                </a:solidFill>
              </a:rPr>
              <a:t>методическо ръководство по отношение на бюджетните и отчетните аспекти на схемата;</a:t>
            </a:r>
          </a:p>
          <a:p>
            <a:pPr lvl="1" algn="just">
              <a:buClr>
                <a:schemeClr val="bg1"/>
              </a:buClr>
              <a:buSzPct val="100000"/>
              <a:buFont typeface="Wingdings" panose="05000000000000000000" pitchFamily="2" charset="2"/>
              <a:buChar char="v"/>
            </a:pPr>
            <a:r>
              <a:rPr lang="bg-BG" sz="2200" dirty="0" smtClean="0">
                <a:solidFill>
                  <a:schemeClr val="bg1"/>
                </a:solidFill>
              </a:rPr>
              <a:t>съответните действия по издаване на държавната гаранция по чл. 100 от ЗДБРБ за 2015 г.</a:t>
            </a:r>
          </a:p>
          <a:p>
            <a:pPr algn="just">
              <a:buClr>
                <a:schemeClr val="bg1"/>
              </a:buClr>
              <a:buSzPct val="100000"/>
              <a:buFont typeface="Wingdings" panose="05000000000000000000" pitchFamily="2" charset="2"/>
              <a:buChar char="v"/>
            </a:pPr>
            <a:r>
              <a:rPr lang="bg-BG" sz="2200" b="1" dirty="0" smtClean="0">
                <a:solidFill>
                  <a:schemeClr val="bg1"/>
                </a:solidFill>
              </a:rPr>
              <a:t>Българската банка за развитие (</a:t>
            </a:r>
            <a:r>
              <a:rPr lang="bg-BG" sz="2200" b="1" dirty="0" err="1" smtClean="0">
                <a:solidFill>
                  <a:schemeClr val="bg1"/>
                </a:solidFill>
              </a:rPr>
              <a:t>ББР</a:t>
            </a:r>
            <a:r>
              <a:rPr lang="bg-BG" sz="2200" b="1" dirty="0" smtClean="0">
                <a:solidFill>
                  <a:schemeClr val="bg1"/>
                </a:solidFill>
              </a:rPr>
              <a:t>)</a:t>
            </a:r>
          </a:p>
          <a:p>
            <a:pPr lvl="1" algn="just">
              <a:buClr>
                <a:schemeClr val="bg1"/>
              </a:buClr>
              <a:buSzPct val="100000"/>
              <a:buFont typeface="Wingdings" panose="05000000000000000000" pitchFamily="2" charset="2"/>
              <a:buChar char="v"/>
            </a:pPr>
            <a:r>
              <a:rPr lang="bg-BG" sz="2200" dirty="0" err="1" smtClean="0">
                <a:solidFill>
                  <a:schemeClr val="bg1"/>
                </a:solidFill>
              </a:rPr>
              <a:t>ББР</a:t>
            </a:r>
            <a:r>
              <a:rPr lang="bg-BG" sz="2200" dirty="0" smtClean="0">
                <a:solidFill>
                  <a:schemeClr val="bg1"/>
                </a:solidFill>
              </a:rPr>
              <a:t> участва в договарянето на споразумението/ята за предоставяне на заеми на </a:t>
            </a:r>
            <a:r>
              <a:rPr lang="bg-BG" sz="2200" dirty="0" err="1" smtClean="0">
                <a:solidFill>
                  <a:schemeClr val="bg1"/>
                </a:solidFill>
              </a:rPr>
              <a:t>ББР</a:t>
            </a:r>
            <a:r>
              <a:rPr lang="bg-BG" sz="2200" dirty="0" smtClean="0">
                <a:solidFill>
                  <a:schemeClr val="bg1"/>
                </a:solidFill>
              </a:rPr>
              <a:t> за осигуряване на финансов ресурс за изпълнение на програмата, за които ще се издава държавна гаранция, съгласно чл. 100 от </a:t>
            </a:r>
            <a:r>
              <a:rPr lang="bg-BG" sz="2200" dirty="0" err="1" smtClean="0">
                <a:solidFill>
                  <a:schemeClr val="bg1"/>
                </a:solidFill>
              </a:rPr>
              <a:t>ЗДБРБ</a:t>
            </a:r>
            <a:r>
              <a:rPr lang="bg-BG" sz="2200" dirty="0" smtClean="0">
                <a:solidFill>
                  <a:schemeClr val="bg1"/>
                </a:solidFill>
              </a:rPr>
              <a:t> за 2015 г. </a:t>
            </a:r>
          </a:p>
          <a:p>
            <a:pPr lvl="1" algn="just">
              <a:buClr>
                <a:schemeClr val="bg1"/>
              </a:buClr>
              <a:buSzPct val="100000"/>
              <a:buFont typeface="Wingdings" panose="05000000000000000000" pitchFamily="2" charset="2"/>
              <a:buChar char="v"/>
            </a:pPr>
            <a:r>
              <a:rPr lang="bg-BG" sz="2200" dirty="0" err="1" smtClean="0">
                <a:solidFill>
                  <a:schemeClr val="bg1"/>
                </a:solidFill>
              </a:rPr>
              <a:t>ББР</a:t>
            </a:r>
            <a:r>
              <a:rPr lang="bg-BG" sz="2200" dirty="0" smtClean="0">
                <a:solidFill>
                  <a:schemeClr val="bg1"/>
                </a:solidFill>
              </a:rPr>
              <a:t> сключва договори за целево финансиране с кмета на съответната община и с областния управител.</a:t>
            </a:r>
          </a:p>
          <a:p>
            <a:pPr lvl="1" algn="just">
              <a:buClr>
                <a:schemeClr val="bg1"/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sz="2200" dirty="0" err="1" smtClean="0">
                <a:solidFill>
                  <a:schemeClr val="bg1"/>
                </a:solidFill>
              </a:rPr>
              <a:t>ББР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ще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поддържа</a:t>
            </a:r>
            <a:r>
              <a:rPr lang="ru-RU" sz="2200" dirty="0" smtClean="0">
                <a:solidFill>
                  <a:schemeClr val="bg1"/>
                </a:solidFill>
              </a:rPr>
              <a:t> публичен </a:t>
            </a:r>
            <a:r>
              <a:rPr lang="ru-RU" sz="2200" dirty="0" err="1" smtClean="0">
                <a:solidFill>
                  <a:schemeClr val="bg1"/>
                </a:solidFill>
              </a:rPr>
              <a:t>регистър</a:t>
            </a:r>
            <a:r>
              <a:rPr lang="ru-RU" sz="2200" dirty="0" smtClean="0">
                <a:solidFill>
                  <a:schemeClr val="bg1"/>
                </a:solidFill>
              </a:rPr>
              <a:t> на </a:t>
            </a:r>
            <a:r>
              <a:rPr lang="ru-RU" sz="2200" dirty="0" err="1" smtClean="0">
                <a:solidFill>
                  <a:schemeClr val="bg1"/>
                </a:solidFill>
              </a:rPr>
              <a:t>подадените</a:t>
            </a:r>
            <a:r>
              <a:rPr lang="ru-RU" sz="2200" dirty="0" smtClean="0">
                <a:solidFill>
                  <a:schemeClr val="bg1"/>
                </a:solidFill>
              </a:rPr>
              <a:t> искания за </a:t>
            </a:r>
            <a:r>
              <a:rPr lang="ru-RU" sz="2200" dirty="0" err="1" smtClean="0">
                <a:solidFill>
                  <a:schemeClr val="bg1"/>
                </a:solidFill>
              </a:rPr>
              <a:t>сключване</a:t>
            </a:r>
            <a:r>
              <a:rPr lang="ru-RU" sz="2200" dirty="0" smtClean="0">
                <a:solidFill>
                  <a:schemeClr val="bg1"/>
                </a:solidFill>
              </a:rPr>
              <a:t> на договори за </a:t>
            </a:r>
            <a:r>
              <a:rPr lang="ru-RU" sz="2200" dirty="0" err="1" smtClean="0">
                <a:solidFill>
                  <a:schemeClr val="bg1"/>
                </a:solidFill>
              </a:rPr>
              <a:t>целево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финансиране</a:t>
            </a:r>
            <a:r>
              <a:rPr lang="ru-RU" sz="2200" dirty="0" smtClean="0">
                <a:solidFill>
                  <a:schemeClr val="bg1"/>
                </a:solidFill>
              </a:rPr>
              <a:t>, </a:t>
            </a:r>
            <a:r>
              <a:rPr lang="ru-RU" sz="2200" dirty="0" err="1" smtClean="0">
                <a:solidFill>
                  <a:schemeClr val="bg1"/>
                </a:solidFill>
              </a:rPr>
              <a:t>както</a:t>
            </a:r>
            <a:r>
              <a:rPr lang="ru-RU" sz="2200" dirty="0" smtClean="0">
                <a:solidFill>
                  <a:schemeClr val="bg1"/>
                </a:solidFill>
              </a:rPr>
              <a:t> и на </a:t>
            </a:r>
            <a:r>
              <a:rPr lang="ru-RU" sz="2200" dirty="0" err="1" smtClean="0">
                <a:solidFill>
                  <a:schemeClr val="bg1"/>
                </a:solidFill>
              </a:rPr>
              <a:t>сключените</a:t>
            </a:r>
            <a:r>
              <a:rPr lang="ru-RU" sz="2200" dirty="0" smtClean="0">
                <a:solidFill>
                  <a:schemeClr val="bg1"/>
                </a:solidFill>
              </a:rPr>
              <a:t> договори за </a:t>
            </a:r>
            <a:r>
              <a:rPr lang="ru-RU" sz="2200" dirty="0" err="1" smtClean="0">
                <a:solidFill>
                  <a:schemeClr val="bg1"/>
                </a:solidFill>
              </a:rPr>
              <a:t>целево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финансиране</a:t>
            </a:r>
            <a:r>
              <a:rPr lang="ru-RU" sz="2200" dirty="0" smtClean="0">
                <a:solidFill>
                  <a:schemeClr val="bg1"/>
                </a:solidFill>
              </a:rPr>
              <a:t>.</a:t>
            </a:r>
            <a:endParaRPr lang="bg-BG" sz="2200" dirty="0" smtClean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D0296-0D57-4B81-B998-FE21F60E93EE}" type="slidenum">
              <a:rPr lang="bg-BG" smtClean="0"/>
              <a:pPr/>
              <a:t>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7020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39477" cy="548680"/>
          </a:xfrm>
        </p:spPr>
        <p:txBody>
          <a:bodyPr>
            <a:noAutofit/>
          </a:bodyPr>
          <a:lstStyle/>
          <a:p>
            <a:r>
              <a:rPr lang="bg-BG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Участници (4)</a:t>
            </a:r>
            <a:endParaRPr lang="bg-BG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  <a:solidFill>
            <a:schemeClr val="tx1">
              <a:lumMod val="95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algn="just">
              <a:buClr>
                <a:schemeClr val="bg1"/>
              </a:buClr>
              <a:buSzPct val="100000"/>
              <a:buFont typeface="Wingdings" panose="05000000000000000000" pitchFamily="2" charset="2"/>
              <a:buChar char="v"/>
            </a:pPr>
            <a:r>
              <a:rPr lang="bg-BG" sz="2400" b="1" dirty="0" smtClean="0">
                <a:solidFill>
                  <a:schemeClr val="bg1"/>
                </a:solidFill>
              </a:rPr>
              <a:t>Министерство на регионалното развитие и благоустройството (МРРБ) - координатор на програмата</a:t>
            </a:r>
          </a:p>
          <a:p>
            <a:pPr lvl="1" algn="just">
              <a:buClr>
                <a:schemeClr val="bg1"/>
              </a:buClr>
              <a:buSzPct val="100000"/>
              <a:buFont typeface="Wingdings" panose="05000000000000000000" pitchFamily="2" charset="2"/>
              <a:buChar char="v"/>
            </a:pPr>
            <a:r>
              <a:rPr lang="bg-BG" dirty="0" smtClean="0">
                <a:solidFill>
                  <a:schemeClr val="bg1"/>
                </a:solidFill>
              </a:rPr>
              <a:t>координира процеса и издава необходимите методически указания и подготвя необходимите образци за кандидатстване пред общината. Министерството чрез дирекция „Жилищна политика” оказва подкрепа на общините при реализиране на програмата. </a:t>
            </a:r>
          </a:p>
          <a:p>
            <a:pPr lvl="1" algn="just">
              <a:buClr>
                <a:schemeClr val="bg1"/>
              </a:buClr>
              <a:buSzPct val="100000"/>
              <a:buFont typeface="Wingdings" panose="05000000000000000000" pitchFamily="2" charset="2"/>
              <a:buChar char="v"/>
            </a:pPr>
            <a:r>
              <a:rPr lang="bg-BG" dirty="0" smtClean="0">
                <a:solidFill>
                  <a:schemeClr val="bg1"/>
                </a:solidFill>
              </a:rPr>
              <a:t>осигурява методическо ръководство по нефинансовите аспекти на програмата;</a:t>
            </a:r>
            <a:endParaRPr lang="en-US" dirty="0" smtClean="0">
              <a:solidFill>
                <a:schemeClr val="bg1"/>
              </a:solidFill>
            </a:endParaRPr>
          </a:p>
          <a:p>
            <a:pPr lvl="1" algn="just">
              <a:buClr>
                <a:schemeClr val="bg1"/>
              </a:buClr>
              <a:buSzPct val="100000"/>
              <a:buFont typeface="Wingdings" panose="05000000000000000000" pitchFamily="2" charset="2"/>
              <a:buChar char="v"/>
            </a:pPr>
            <a:r>
              <a:rPr lang="bg-BG" dirty="0" smtClean="0">
                <a:solidFill>
                  <a:schemeClr val="bg1"/>
                </a:solidFill>
              </a:rPr>
              <a:t>наблюдава процеса по изпълнение на програмата;</a:t>
            </a:r>
            <a:endParaRPr lang="en-US" dirty="0" smtClean="0">
              <a:solidFill>
                <a:schemeClr val="bg1"/>
              </a:solidFill>
            </a:endParaRPr>
          </a:p>
          <a:p>
            <a:pPr lvl="1" algn="just">
              <a:buClr>
                <a:schemeClr val="bg1"/>
              </a:buClr>
              <a:buSzPct val="100000"/>
              <a:buFont typeface="Wingdings" panose="05000000000000000000" pitchFamily="2" charset="2"/>
              <a:buChar char="v"/>
            </a:pPr>
            <a:r>
              <a:rPr lang="bg-BG" dirty="0" smtClean="0">
                <a:solidFill>
                  <a:schemeClr val="bg1"/>
                </a:solidFill>
              </a:rPr>
              <a:t>в рамките на бюджетната процедура за съответната година планира средствата за помощта за включване в държавния бюджет и в средносрочната бюджетна прогноза.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D0296-0D57-4B81-B998-FE21F60E93EE}" type="slidenum">
              <a:rPr lang="bg-BG" smtClean="0"/>
              <a:pPr/>
              <a:t>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7020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3290</TotalTime>
  <Words>1526</Words>
  <Application>Microsoft Office PowerPoint</Application>
  <PresentationFormat>On-screen Show (4:3)</PresentationFormat>
  <Paragraphs>192</Paragraphs>
  <Slides>21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Apex</vt:lpstr>
      <vt:lpstr>Bitmap Image</vt:lpstr>
      <vt:lpstr> Министерство НА РЕГИОНАЛНОТО           РАЗВИТИЕ И БЛАГОУСТРОЙСТВОТО </vt:lpstr>
      <vt:lpstr>Ползите от програмата</vt:lpstr>
      <vt:lpstr>Икономическият ефект от програмата</vt:lpstr>
      <vt:lpstr>Социалният ефект от програмата</vt:lpstr>
      <vt:lpstr>Основни параметри</vt:lpstr>
      <vt:lpstr>Участници (1)</vt:lpstr>
      <vt:lpstr>Участници (2)</vt:lpstr>
      <vt:lpstr>Участници (3)</vt:lpstr>
      <vt:lpstr>Участници (4)</vt:lpstr>
      <vt:lpstr>Допустимост на сградите (1)</vt:lpstr>
      <vt:lpstr>Допустимост на сградите (2)</vt:lpstr>
      <vt:lpstr>Допустимост на сградите (3)</vt:lpstr>
      <vt:lpstr>Допустими кандидати (1)</vt:lpstr>
      <vt:lpstr>Допустими кандидати (2)</vt:lpstr>
      <vt:lpstr>Допустими дейности (1)</vt:lpstr>
      <vt:lpstr>Допустими дейности (2)</vt:lpstr>
      <vt:lpstr>Допустими дейности (3)</vt:lpstr>
      <vt:lpstr>Недопустими дейности</vt:lpstr>
      <vt:lpstr>За всяка сграда</vt:lpstr>
      <vt:lpstr>Стъпки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Lazarinka Stoichkova</dc:creator>
  <cp:lastModifiedBy>user</cp:lastModifiedBy>
  <cp:revision>305</cp:revision>
  <cp:lastPrinted>2015-01-29T07:52:47Z</cp:lastPrinted>
  <dcterms:created xsi:type="dcterms:W3CDTF">2014-11-27T12:53:41Z</dcterms:created>
  <dcterms:modified xsi:type="dcterms:W3CDTF">2015-01-30T06:56:01Z</dcterms:modified>
</cp:coreProperties>
</file>